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57" r:id="rId3"/>
    <p:sldId id="260" r:id="rId4"/>
    <p:sldId id="261" r:id="rId5"/>
    <p:sldId id="278" r:id="rId6"/>
    <p:sldId id="262" r:id="rId7"/>
    <p:sldId id="263" r:id="rId8"/>
    <p:sldId id="283" r:id="rId9"/>
    <p:sldId id="279" r:id="rId10"/>
    <p:sldId id="264" r:id="rId11"/>
    <p:sldId id="265" r:id="rId12"/>
    <p:sldId id="280" r:id="rId13"/>
    <p:sldId id="282" r:id="rId14"/>
    <p:sldId id="266" r:id="rId15"/>
    <p:sldId id="267" r:id="rId16"/>
    <p:sldId id="284" r:id="rId17"/>
    <p:sldId id="268" r:id="rId18"/>
    <p:sldId id="285" r:id="rId19"/>
    <p:sldId id="269" r:id="rId20"/>
    <p:sldId id="286" r:id="rId21"/>
    <p:sldId id="287" r:id="rId22"/>
    <p:sldId id="270" r:id="rId23"/>
    <p:sldId id="271" r:id="rId24"/>
    <p:sldId id="288" r:id="rId25"/>
    <p:sldId id="289" r:id="rId26"/>
    <p:sldId id="272" r:id="rId27"/>
    <p:sldId id="290" r:id="rId28"/>
    <p:sldId id="273" r:id="rId29"/>
    <p:sldId id="274" r:id="rId30"/>
    <p:sldId id="275" r:id="rId31"/>
    <p:sldId id="276" r:id="rId32"/>
    <p:sldId id="291" r:id="rId33"/>
    <p:sldId id="277" r:id="rId3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574" autoAdjust="0"/>
    <p:restoredTop sz="94660"/>
  </p:normalViewPr>
  <p:slideViewPr>
    <p:cSldViewPr>
      <p:cViewPr varScale="1">
        <p:scale>
          <a:sx n="65" d="100"/>
          <a:sy n="65" d="100"/>
        </p:scale>
        <p:origin x="-762"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7A33864-C500-4F96-9BFB-3CF3C3ABA537}" type="doc">
      <dgm:prSet loTypeId="urn:microsoft.com/office/officeart/2005/8/layout/hProcess11" loCatId="process" qsTypeId="urn:microsoft.com/office/officeart/2005/8/quickstyle/simple1" qsCatId="simple" csTypeId="urn:microsoft.com/office/officeart/2005/8/colors/accent1_2" csCatId="accent1" phldr="1"/>
      <dgm:spPr/>
      <dgm:t>
        <a:bodyPr/>
        <a:lstStyle/>
        <a:p>
          <a:endParaRPr lang="es-CO"/>
        </a:p>
      </dgm:t>
    </dgm:pt>
    <dgm:pt modelId="{4F5496FD-2AAE-4CC9-81C8-718E6C88808D}">
      <dgm:prSet custT="1"/>
      <dgm:spPr/>
      <dgm:t>
        <a:bodyPr/>
        <a:lstStyle/>
        <a:p>
          <a:pPr rtl="0"/>
          <a:r>
            <a:rPr lang="es-CO" sz="4400" b="1" dirty="0" smtClean="0">
              <a:solidFill>
                <a:srgbClr val="FF0000"/>
              </a:solidFill>
              <a:latin typeface="Algerian" pitchFamily="82" charset="0"/>
            </a:rPr>
            <a:t>LA AUTORIDAD DE DIOS</a:t>
          </a:r>
          <a:endParaRPr lang="es-CO" sz="4400" b="1" dirty="0">
            <a:solidFill>
              <a:srgbClr val="FF0000"/>
            </a:solidFill>
            <a:latin typeface="Algerian" pitchFamily="82" charset="0"/>
          </a:endParaRPr>
        </a:p>
      </dgm:t>
    </dgm:pt>
    <dgm:pt modelId="{ADFBB488-EFDC-4363-9748-D207642C882F}" type="parTrans" cxnId="{3E857E4D-E232-4BAA-9B19-6BDAC4B33E73}">
      <dgm:prSet/>
      <dgm:spPr/>
      <dgm:t>
        <a:bodyPr/>
        <a:lstStyle/>
        <a:p>
          <a:endParaRPr lang="es-CO"/>
        </a:p>
      </dgm:t>
    </dgm:pt>
    <dgm:pt modelId="{278E4510-944C-4ABF-9DA8-9B6210059AA7}" type="sibTrans" cxnId="{3E857E4D-E232-4BAA-9B19-6BDAC4B33E73}">
      <dgm:prSet/>
      <dgm:spPr/>
      <dgm:t>
        <a:bodyPr/>
        <a:lstStyle/>
        <a:p>
          <a:endParaRPr lang="es-CO"/>
        </a:p>
      </dgm:t>
    </dgm:pt>
    <dgm:pt modelId="{E940651F-9717-4ED6-B3B9-58E164E5D814}" type="pres">
      <dgm:prSet presAssocID="{27A33864-C500-4F96-9BFB-3CF3C3ABA537}" presName="Name0" presStyleCnt="0">
        <dgm:presLayoutVars>
          <dgm:dir/>
          <dgm:resizeHandles val="exact"/>
        </dgm:presLayoutVars>
      </dgm:prSet>
      <dgm:spPr/>
      <dgm:t>
        <a:bodyPr/>
        <a:lstStyle/>
        <a:p>
          <a:endParaRPr lang="es-CO"/>
        </a:p>
      </dgm:t>
    </dgm:pt>
    <dgm:pt modelId="{D0B01530-ADAA-4052-92D2-22498480CBA9}" type="pres">
      <dgm:prSet presAssocID="{27A33864-C500-4F96-9BFB-3CF3C3ABA537}" presName="arrow" presStyleLbl="bgShp" presStyleIdx="0" presStyleCnt="1"/>
      <dgm:spPr>
        <a:solidFill>
          <a:srgbClr val="002060"/>
        </a:solidFill>
      </dgm:spPr>
    </dgm:pt>
    <dgm:pt modelId="{26064668-BD73-453A-A982-54D67B1E641E}" type="pres">
      <dgm:prSet presAssocID="{27A33864-C500-4F96-9BFB-3CF3C3ABA537}" presName="points" presStyleCnt="0"/>
      <dgm:spPr/>
    </dgm:pt>
    <dgm:pt modelId="{44C4FD1C-F5E3-4881-9EA8-8ECFC843A661}" type="pres">
      <dgm:prSet presAssocID="{4F5496FD-2AAE-4CC9-81C8-718E6C88808D}" presName="compositeA" presStyleCnt="0"/>
      <dgm:spPr/>
    </dgm:pt>
    <dgm:pt modelId="{04FF1427-0300-40AF-8800-9948344AF65B}" type="pres">
      <dgm:prSet presAssocID="{4F5496FD-2AAE-4CC9-81C8-718E6C88808D}" presName="textA" presStyleLbl="revTx" presStyleIdx="0" presStyleCnt="1" custScaleY="114988">
        <dgm:presLayoutVars>
          <dgm:bulletEnabled val="1"/>
        </dgm:presLayoutVars>
      </dgm:prSet>
      <dgm:spPr/>
      <dgm:t>
        <a:bodyPr/>
        <a:lstStyle/>
        <a:p>
          <a:endParaRPr lang="es-CO"/>
        </a:p>
      </dgm:t>
    </dgm:pt>
    <dgm:pt modelId="{C2E85FDA-A3C2-402F-9581-7644E27D2EAD}" type="pres">
      <dgm:prSet presAssocID="{4F5496FD-2AAE-4CC9-81C8-718E6C88808D}" presName="circleA" presStyleLbl="node1" presStyleIdx="0" presStyleCnt="1"/>
      <dgm:spPr/>
    </dgm:pt>
    <dgm:pt modelId="{0B7D430F-74AB-4FA7-9841-5170D35D6F8B}" type="pres">
      <dgm:prSet presAssocID="{4F5496FD-2AAE-4CC9-81C8-718E6C88808D}" presName="spaceA" presStyleCnt="0"/>
      <dgm:spPr/>
    </dgm:pt>
  </dgm:ptLst>
  <dgm:cxnLst>
    <dgm:cxn modelId="{A54D2613-C86D-4760-B9AA-192BEBC8C5B4}" type="presOf" srcId="{27A33864-C500-4F96-9BFB-3CF3C3ABA537}" destId="{E940651F-9717-4ED6-B3B9-58E164E5D814}" srcOrd="0" destOrd="0" presId="urn:microsoft.com/office/officeart/2005/8/layout/hProcess11"/>
    <dgm:cxn modelId="{3E857E4D-E232-4BAA-9B19-6BDAC4B33E73}" srcId="{27A33864-C500-4F96-9BFB-3CF3C3ABA537}" destId="{4F5496FD-2AAE-4CC9-81C8-718E6C88808D}" srcOrd="0" destOrd="0" parTransId="{ADFBB488-EFDC-4363-9748-D207642C882F}" sibTransId="{278E4510-944C-4ABF-9DA8-9B6210059AA7}"/>
    <dgm:cxn modelId="{B466733A-E8F4-4EA8-84C4-047FF17B8937}" type="presOf" srcId="{4F5496FD-2AAE-4CC9-81C8-718E6C88808D}" destId="{04FF1427-0300-40AF-8800-9948344AF65B}" srcOrd="0" destOrd="0" presId="urn:microsoft.com/office/officeart/2005/8/layout/hProcess11"/>
    <dgm:cxn modelId="{7A8C8F27-9C09-4AE1-AF3D-BB5AA5BF34E3}" type="presParOf" srcId="{E940651F-9717-4ED6-B3B9-58E164E5D814}" destId="{D0B01530-ADAA-4052-92D2-22498480CBA9}" srcOrd="0" destOrd="0" presId="urn:microsoft.com/office/officeart/2005/8/layout/hProcess11"/>
    <dgm:cxn modelId="{14E5C91B-ECB9-4103-857A-E919A22B6C9D}" type="presParOf" srcId="{E940651F-9717-4ED6-B3B9-58E164E5D814}" destId="{26064668-BD73-453A-A982-54D67B1E641E}" srcOrd="1" destOrd="0" presId="urn:microsoft.com/office/officeart/2005/8/layout/hProcess11"/>
    <dgm:cxn modelId="{EF5A40EC-D70F-4787-B829-CDFE4E2FECFA}" type="presParOf" srcId="{26064668-BD73-453A-A982-54D67B1E641E}" destId="{44C4FD1C-F5E3-4881-9EA8-8ECFC843A661}" srcOrd="0" destOrd="0" presId="urn:microsoft.com/office/officeart/2005/8/layout/hProcess11"/>
    <dgm:cxn modelId="{1AE6246C-36CD-4ED6-9740-C26BC0BFA0B0}" type="presParOf" srcId="{44C4FD1C-F5E3-4881-9EA8-8ECFC843A661}" destId="{04FF1427-0300-40AF-8800-9948344AF65B}" srcOrd="0" destOrd="0" presId="urn:microsoft.com/office/officeart/2005/8/layout/hProcess11"/>
    <dgm:cxn modelId="{3642F097-3F1B-4284-AD05-97B42AF3E727}" type="presParOf" srcId="{44C4FD1C-F5E3-4881-9EA8-8ECFC843A661}" destId="{C2E85FDA-A3C2-402F-9581-7644E27D2EAD}" srcOrd="1" destOrd="0" presId="urn:microsoft.com/office/officeart/2005/8/layout/hProcess11"/>
    <dgm:cxn modelId="{6AB38E4A-1A93-4CC1-B66D-EF206B3CCEF8}" type="presParOf" srcId="{44C4FD1C-F5E3-4881-9EA8-8ECFC843A661}" destId="{0B7D430F-74AB-4FA7-9841-5170D35D6F8B}"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B01530-ADAA-4052-92D2-22498480CBA9}">
      <dsp:nvSpPr>
        <dsp:cNvPr id="0" name=""/>
        <dsp:cNvSpPr/>
      </dsp:nvSpPr>
      <dsp:spPr>
        <a:xfrm>
          <a:off x="0" y="893928"/>
          <a:ext cx="7772400" cy="1191904"/>
        </a:xfrm>
        <a:prstGeom prst="notchedRightArrow">
          <a:avLst/>
        </a:prstGeom>
        <a:solidFill>
          <a:srgbClr val="002060"/>
        </a:solidFill>
        <a:ln>
          <a:noFill/>
        </a:ln>
        <a:effectLst/>
      </dsp:spPr>
      <dsp:style>
        <a:lnRef idx="0">
          <a:scrgbClr r="0" g="0" b="0"/>
        </a:lnRef>
        <a:fillRef idx="1">
          <a:scrgbClr r="0" g="0" b="0"/>
        </a:fillRef>
        <a:effectRef idx="0">
          <a:scrgbClr r="0" g="0" b="0"/>
        </a:effectRef>
        <a:fontRef idx="minor"/>
      </dsp:style>
    </dsp:sp>
    <dsp:sp modelId="{04FF1427-0300-40AF-8800-9948344AF65B}">
      <dsp:nvSpPr>
        <dsp:cNvPr id="0" name=""/>
        <dsp:cNvSpPr/>
      </dsp:nvSpPr>
      <dsp:spPr>
        <a:xfrm>
          <a:off x="6827" y="-44660"/>
          <a:ext cx="6981504" cy="13705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12928" tIns="312928" rIns="312928" bIns="312928" numCol="1" spcCol="1270" anchor="b" anchorCtr="0">
          <a:noAutofit/>
        </a:bodyPr>
        <a:lstStyle/>
        <a:p>
          <a:pPr lvl="0" algn="ctr" defTabSz="1955800" rtl="0">
            <a:lnSpc>
              <a:spcPct val="90000"/>
            </a:lnSpc>
            <a:spcBef>
              <a:spcPct val="0"/>
            </a:spcBef>
            <a:spcAft>
              <a:spcPct val="35000"/>
            </a:spcAft>
          </a:pPr>
          <a:r>
            <a:rPr lang="es-CO" sz="4400" b="1" kern="1200" dirty="0" smtClean="0">
              <a:solidFill>
                <a:srgbClr val="FF0000"/>
              </a:solidFill>
              <a:latin typeface="Algerian" pitchFamily="82" charset="0"/>
            </a:rPr>
            <a:t>LA AUTORIDAD DE DIOS</a:t>
          </a:r>
          <a:endParaRPr lang="es-CO" sz="4400" b="1" kern="1200" dirty="0">
            <a:solidFill>
              <a:srgbClr val="FF0000"/>
            </a:solidFill>
            <a:latin typeface="Algerian" pitchFamily="82" charset="0"/>
          </a:endParaRPr>
        </a:p>
      </dsp:txBody>
      <dsp:txXfrm>
        <a:off x="6827" y="-44660"/>
        <a:ext cx="6981504" cy="1370547"/>
      </dsp:txXfrm>
    </dsp:sp>
    <dsp:sp modelId="{C2E85FDA-A3C2-402F-9581-7644E27D2EAD}">
      <dsp:nvSpPr>
        <dsp:cNvPr id="0" name=""/>
        <dsp:cNvSpPr/>
      </dsp:nvSpPr>
      <dsp:spPr>
        <a:xfrm>
          <a:off x="3348591" y="1385553"/>
          <a:ext cx="297976" cy="297976"/>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31EB436-4A7E-4B1D-87CD-E153B4D56A7E}" type="datetimeFigureOut">
              <a:rPr lang="es-CO" smtClean="0"/>
              <a:t>09/08/2014</a:t>
            </a:fld>
            <a:endParaRPr lang="es-CO"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EAA51D-07E8-4936-A80D-67BEED950689}" type="slidenum">
              <a:rPr lang="es-CO" smtClean="0"/>
              <a:t>‹Nº›</a:t>
            </a:fld>
            <a:endParaRPr lang="es-CO" dirty="0"/>
          </a:p>
        </p:txBody>
      </p:sp>
    </p:spTree>
    <p:extLst>
      <p:ext uri="{BB962C8B-B14F-4D97-AF65-F5344CB8AC3E}">
        <p14:creationId xmlns:p14="http://schemas.microsoft.com/office/powerpoint/2010/main" val="12657962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F6EAA51D-07E8-4936-A80D-67BEED950689}" type="slidenum">
              <a:rPr lang="es-CO" smtClean="0"/>
              <a:t>11</a:t>
            </a:fld>
            <a:endParaRPr lang="es-CO"/>
          </a:p>
        </p:txBody>
      </p:sp>
    </p:spTree>
    <p:extLst>
      <p:ext uri="{BB962C8B-B14F-4D97-AF65-F5344CB8AC3E}">
        <p14:creationId xmlns:p14="http://schemas.microsoft.com/office/powerpoint/2010/main" val="21140811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09/08/2014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09/08/2014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09/08/2014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09/08/2014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09/08/2014</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09/08/2014</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09/08/2014</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09/08/2014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09/08/2014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09/08/2014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09/08/2014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09/08/2014</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DDEBCF"/>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graphicFrame>
        <p:nvGraphicFramePr>
          <p:cNvPr id="4" name="3 Diagrama"/>
          <p:cNvGraphicFramePr/>
          <p:nvPr>
            <p:extLst>
              <p:ext uri="{D42A27DB-BD31-4B8C-83A1-F6EECF244321}">
                <p14:modId xmlns:p14="http://schemas.microsoft.com/office/powerpoint/2010/main" val="2960076319"/>
              </p:ext>
            </p:extLst>
          </p:nvPr>
        </p:nvGraphicFramePr>
        <p:xfrm>
          <a:off x="685800" y="620689"/>
          <a:ext cx="7772400" cy="29797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71800" y="2636912"/>
            <a:ext cx="3456384"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2123728" y="5805264"/>
            <a:ext cx="4536504" cy="646331"/>
          </a:xfrm>
          <a:prstGeom prst="rect">
            <a:avLst/>
          </a:prstGeom>
        </p:spPr>
        <p:txBody>
          <a:bodyPr wrap="square">
            <a:spAutoFit/>
          </a:bodyPr>
          <a:lstStyle/>
          <a:p>
            <a:pPr algn="ctr"/>
            <a:r>
              <a:rPr lang="es-CO" sz="3600" b="1" dirty="0"/>
              <a:t>Texto clabe.Rom.13.1.</a:t>
            </a:r>
          </a:p>
        </p:txBody>
      </p:sp>
    </p:spTree>
    <p:extLst>
      <p:ext uri="{BB962C8B-B14F-4D97-AF65-F5344CB8AC3E}">
        <p14:creationId xmlns:p14="http://schemas.microsoft.com/office/powerpoint/2010/main" val="65706064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pic>
        <p:nvPicPr>
          <p:cNvPr id="1028" name="Picture 4" descr="http://ubdavid.org/espanol/vida-practica/graphics/11_gods-authority-al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88640"/>
            <a:ext cx="8712968" cy="6480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007925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p:spPr>
        <p:txBody>
          <a:bodyPr/>
          <a:lstStyle/>
          <a:p>
            <a:r>
              <a:rPr lang="es-CO" b="1" i="1" dirty="0" smtClean="0">
                <a:latin typeface="Agency FB" pitchFamily="34" charset="0"/>
              </a:rPr>
              <a:t>¿Quién es la autoridad suprema?</a:t>
            </a:r>
            <a:endParaRPr lang="es-CO" b="1" i="1" dirty="0">
              <a:latin typeface="Agency FB" pitchFamily="34" charset="0"/>
            </a:endParaRPr>
          </a:p>
        </p:txBody>
      </p:sp>
      <p:sp>
        <p:nvSpPr>
          <p:cNvPr id="3" name="2 Marcador de contenido"/>
          <p:cNvSpPr>
            <a:spLocks noGrp="1"/>
          </p:cNvSpPr>
          <p:nvPr>
            <p:ph idx="1"/>
          </p:nvPr>
        </p:nvSpPr>
        <p:spPr>
          <a:xfrm>
            <a:off x="457200" y="1600200"/>
            <a:ext cx="8229600" cy="5257800"/>
          </a:xfrm>
        </p:spPr>
        <p:txBody>
          <a:bodyPr>
            <a:normAutofit fontScale="92500" lnSpcReduction="20000"/>
          </a:bodyPr>
          <a:lstStyle/>
          <a:p>
            <a:pPr marL="0" indent="0">
              <a:buNone/>
            </a:pPr>
            <a:r>
              <a:rPr lang="es-CO" dirty="0" smtClean="0"/>
              <a:t>Toda </a:t>
            </a:r>
            <a:r>
              <a:rPr lang="es-CO" dirty="0"/>
              <a:t>la autoridad pertenece a Dios porque Él es el creador de todas las </a:t>
            </a:r>
            <a:r>
              <a:rPr lang="es-CO" dirty="0" smtClean="0"/>
              <a:t>cosas.</a:t>
            </a:r>
          </a:p>
          <a:p>
            <a:pPr marL="0" indent="0">
              <a:buNone/>
            </a:pPr>
            <a:r>
              <a:rPr lang="es-CO" dirty="0" smtClean="0"/>
              <a:t>A través de la Biblia aprendemos dos cosas:</a:t>
            </a:r>
          </a:p>
          <a:p>
            <a:pPr marL="514350" indent="-514350">
              <a:buAutoNum type="arabicPeriod"/>
            </a:pPr>
            <a:r>
              <a:rPr lang="es-CO" b="1" dirty="0" smtClean="0">
                <a:solidFill>
                  <a:srgbClr val="FF0000"/>
                </a:solidFill>
              </a:rPr>
              <a:t>Que </a:t>
            </a:r>
            <a:r>
              <a:rPr lang="es-CO" b="1" dirty="0">
                <a:solidFill>
                  <a:srgbClr val="FF0000"/>
                </a:solidFill>
              </a:rPr>
              <a:t>la rebeldía es el principio básico de este mundo, mientras que el principio básico de los hijos de Dios es la obediencia. </a:t>
            </a:r>
            <a:endParaRPr lang="es-CO" b="1" dirty="0" smtClean="0">
              <a:solidFill>
                <a:srgbClr val="FF0000"/>
              </a:solidFill>
            </a:endParaRPr>
          </a:p>
          <a:p>
            <a:pPr marL="514350" indent="-514350">
              <a:buAutoNum type="arabicPeriod"/>
            </a:pPr>
            <a:r>
              <a:rPr lang="es-CO" b="1" dirty="0" smtClean="0">
                <a:solidFill>
                  <a:srgbClr val="FF0000"/>
                </a:solidFill>
              </a:rPr>
              <a:t>Que el </a:t>
            </a:r>
            <a:r>
              <a:rPr lang="es-CO" b="1" dirty="0">
                <a:solidFill>
                  <a:srgbClr val="FF0000"/>
                </a:solidFill>
              </a:rPr>
              <a:t>obedecer a Dios y someterse a Su autoridad es el deber de cada creyente.</a:t>
            </a:r>
          </a:p>
          <a:p>
            <a:pPr marL="0" indent="0">
              <a:buNone/>
            </a:pPr>
            <a:r>
              <a:rPr lang="es-CO" dirty="0"/>
              <a:t>En </a:t>
            </a:r>
            <a:r>
              <a:rPr lang="es-CO" dirty="0" smtClean="0"/>
              <a:t>este tema </a:t>
            </a:r>
            <a:r>
              <a:rPr lang="es-CO" dirty="0"/>
              <a:t>vamos a aprender una verdad muy importante: Para ser totalmente obedientes a Dios debemos obedecer la autoridad delegada por </a:t>
            </a:r>
            <a:r>
              <a:rPr lang="es-CO" dirty="0" smtClean="0"/>
              <a:t>Él, si esa autoridad se somete a los requerimientos de Dios.</a:t>
            </a:r>
            <a:endParaRPr lang="es-CO" dirty="0"/>
          </a:p>
        </p:txBody>
      </p:sp>
    </p:spTree>
    <p:extLst>
      <p:ext uri="{BB962C8B-B14F-4D97-AF65-F5344CB8AC3E}">
        <p14:creationId xmlns:p14="http://schemas.microsoft.com/office/powerpoint/2010/main" val="399252369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40000"/>
              <a:lumOff val="60000"/>
            </a:schemeClr>
          </a:solidFill>
        </p:spPr>
        <p:txBody>
          <a:bodyPr>
            <a:normAutofit fontScale="90000"/>
          </a:bodyPr>
          <a:lstStyle/>
          <a:p>
            <a:r>
              <a:rPr lang="es-CO" dirty="0" smtClean="0"/>
              <a:t/>
            </a:r>
            <a:br>
              <a:rPr lang="es-CO" dirty="0" smtClean="0"/>
            </a:br>
            <a:r>
              <a:rPr lang="es-CO" b="1" i="1" dirty="0" smtClean="0">
                <a:latin typeface="Agency FB" pitchFamily="34" charset="0"/>
              </a:rPr>
              <a:t>¿</a:t>
            </a:r>
            <a:r>
              <a:rPr lang="es-CO" b="1" i="1" dirty="0">
                <a:latin typeface="Agency FB" pitchFamily="34" charset="0"/>
              </a:rPr>
              <a:t>Qué es una Autoridad Delegada?</a:t>
            </a:r>
            <a:br>
              <a:rPr lang="es-CO" b="1" i="1" dirty="0">
                <a:latin typeface="Agency FB" pitchFamily="34" charset="0"/>
              </a:rPr>
            </a:br>
            <a:endParaRPr lang="es-CO" b="1" i="1" dirty="0">
              <a:latin typeface="Agency FB" pitchFamily="34" charset="0"/>
            </a:endParaRPr>
          </a:p>
        </p:txBody>
      </p:sp>
      <p:sp>
        <p:nvSpPr>
          <p:cNvPr id="3" name="2 Marcador de contenido"/>
          <p:cNvSpPr>
            <a:spLocks noGrp="1"/>
          </p:cNvSpPr>
          <p:nvPr>
            <p:ph idx="1"/>
          </p:nvPr>
        </p:nvSpPr>
        <p:spPr>
          <a:xfrm>
            <a:off x="457200" y="1600201"/>
            <a:ext cx="8229600" cy="1684784"/>
          </a:xfrm>
        </p:spPr>
        <p:txBody>
          <a:bodyPr>
            <a:normAutofit fontScale="92500" lnSpcReduction="20000"/>
          </a:bodyPr>
          <a:lstStyle/>
          <a:p>
            <a:pPr marL="0" indent="0" algn="ctr">
              <a:buNone/>
            </a:pPr>
            <a:r>
              <a:rPr lang="es-CO" dirty="0" smtClean="0"/>
              <a:t>Una </a:t>
            </a:r>
            <a:r>
              <a:rPr lang="es-CO" dirty="0"/>
              <a:t>autoridad delegada es una persona que recibe y representa la autoridad de Dios. Toda la autoridad pertenece a Dios, pero Dios tiene dos maneras de ejercer Su autoridad</a:t>
            </a:r>
            <a:r>
              <a:rPr lang="es-CO" dirty="0" smtClean="0"/>
              <a:t>.</a:t>
            </a:r>
            <a:endParaRPr lang="es-CO" dirty="0"/>
          </a:p>
        </p:txBody>
      </p:sp>
      <p:sp>
        <p:nvSpPr>
          <p:cNvPr id="4" name="3 Rectángulo"/>
          <p:cNvSpPr/>
          <p:nvPr/>
        </p:nvSpPr>
        <p:spPr>
          <a:xfrm>
            <a:off x="467544" y="3429000"/>
            <a:ext cx="5976664" cy="2677656"/>
          </a:xfrm>
          <a:prstGeom prst="rect">
            <a:avLst/>
          </a:prstGeom>
        </p:spPr>
        <p:txBody>
          <a:bodyPr wrap="square">
            <a:spAutoFit/>
          </a:bodyPr>
          <a:lstStyle/>
          <a:p>
            <a:r>
              <a:rPr lang="es-CO" sz="2400" dirty="0"/>
              <a:t>1. </a:t>
            </a:r>
            <a:r>
              <a:rPr lang="es-CO" sz="2400" b="1" dirty="0">
                <a:solidFill>
                  <a:srgbClr val="FF0000"/>
                </a:solidFill>
              </a:rPr>
              <a:t>Autoridad directa. Esto significa que Dios nos dice directamente a través de Su Palabra o a través del Espíritu Santo lo que Él desea que hagamos.</a:t>
            </a:r>
          </a:p>
          <a:p>
            <a:r>
              <a:rPr lang="es-CO" sz="2400" dirty="0"/>
              <a:t>2. </a:t>
            </a:r>
            <a:r>
              <a:rPr lang="es-CO" sz="2400" b="1" dirty="0">
                <a:solidFill>
                  <a:srgbClr val="FF0000"/>
                </a:solidFill>
              </a:rPr>
              <a:t>La autoridad delegada. Esto significa que Dios elige a determinadas personas para que lo representen y ejerzan Su autoridad</a:t>
            </a:r>
            <a:r>
              <a:rPr lang="es-CO" sz="2400" dirty="0"/>
              <a: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0740" y="3140968"/>
            <a:ext cx="253365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0741" y="5114925"/>
            <a:ext cx="2533650"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81892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80">
                                          <p:stCondLst>
                                            <p:cond delay="0"/>
                                          </p:stCondLst>
                                        </p:cTn>
                                        <p:tgtEl>
                                          <p:spTgt spid="4"/>
                                        </p:tgtEl>
                                      </p:cBhvr>
                                    </p:animEffect>
                                    <p:anim calcmode="lin" valueType="num">
                                      <p:cBhvr>
                                        <p:cTn id="2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gtEl>
                                      </p:cBhvr>
                                      <p:to x="100000" y="60000"/>
                                    </p:animScale>
                                    <p:animScale>
                                      <p:cBhvr>
                                        <p:cTn id="30" dur="166" decel="50000">
                                          <p:stCondLst>
                                            <p:cond delay="676"/>
                                          </p:stCondLst>
                                        </p:cTn>
                                        <p:tgtEl>
                                          <p:spTgt spid="4"/>
                                        </p:tgtEl>
                                      </p:cBhvr>
                                      <p:to x="100000" y="100000"/>
                                    </p:animScale>
                                    <p:animScale>
                                      <p:cBhvr>
                                        <p:cTn id="31" dur="26">
                                          <p:stCondLst>
                                            <p:cond delay="1312"/>
                                          </p:stCondLst>
                                        </p:cTn>
                                        <p:tgtEl>
                                          <p:spTgt spid="4"/>
                                        </p:tgtEl>
                                      </p:cBhvr>
                                      <p:to x="100000" y="80000"/>
                                    </p:animScale>
                                    <p:animScale>
                                      <p:cBhvr>
                                        <p:cTn id="32" dur="166" decel="50000">
                                          <p:stCondLst>
                                            <p:cond delay="1338"/>
                                          </p:stCondLst>
                                        </p:cTn>
                                        <p:tgtEl>
                                          <p:spTgt spid="4"/>
                                        </p:tgtEl>
                                      </p:cBhvr>
                                      <p:to x="100000" y="100000"/>
                                    </p:animScale>
                                    <p:animScale>
                                      <p:cBhvr>
                                        <p:cTn id="33" dur="26">
                                          <p:stCondLst>
                                            <p:cond delay="1642"/>
                                          </p:stCondLst>
                                        </p:cTn>
                                        <p:tgtEl>
                                          <p:spTgt spid="4"/>
                                        </p:tgtEl>
                                      </p:cBhvr>
                                      <p:to x="100000" y="90000"/>
                                    </p:animScale>
                                    <p:animScale>
                                      <p:cBhvr>
                                        <p:cTn id="34" dur="166" decel="50000">
                                          <p:stCondLst>
                                            <p:cond delay="1668"/>
                                          </p:stCondLst>
                                        </p:cTn>
                                        <p:tgtEl>
                                          <p:spTgt spid="4"/>
                                        </p:tgtEl>
                                      </p:cBhvr>
                                      <p:to x="100000" y="100000"/>
                                    </p:animScale>
                                    <p:animScale>
                                      <p:cBhvr>
                                        <p:cTn id="35" dur="26">
                                          <p:stCondLst>
                                            <p:cond delay="1808"/>
                                          </p:stCondLst>
                                        </p:cTn>
                                        <p:tgtEl>
                                          <p:spTgt spid="4"/>
                                        </p:tgtEl>
                                      </p:cBhvr>
                                      <p:to x="100000" y="95000"/>
                                    </p:animScale>
                                    <p:animScale>
                                      <p:cBhvr>
                                        <p:cTn id="36" dur="166" decel="50000">
                                          <p:stCondLst>
                                            <p:cond delay="1834"/>
                                          </p:stCondLst>
                                        </p:cTn>
                                        <p:tgtEl>
                                          <p:spTgt spid="4"/>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1026"/>
                                        </p:tgtEl>
                                        <p:attrNameLst>
                                          <p:attrName>style.visibility</p:attrName>
                                        </p:attrNameLst>
                                      </p:cBhvr>
                                      <p:to>
                                        <p:strVal val="visible"/>
                                      </p:to>
                                    </p:set>
                                    <p:animEffect transition="in" filter="wipe(down)">
                                      <p:cBhvr>
                                        <p:cTn id="39" dur="580">
                                          <p:stCondLst>
                                            <p:cond delay="0"/>
                                          </p:stCondLst>
                                        </p:cTn>
                                        <p:tgtEl>
                                          <p:spTgt spid="1026"/>
                                        </p:tgtEl>
                                      </p:cBhvr>
                                    </p:animEffect>
                                    <p:anim calcmode="lin" valueType="num">
                                      <p:cBhvr>
                                        <p:cTn id="40"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45" dur="26">
                                          <p:stCondLst>
                                            <p:cond delay="650"/>
                                          </p:stCondLst>
                                        </p:cTn>
                                        <p:tgtEl>
                                          <p:spTgt spid="1026"/>
                                        </p:tgtEl>
                                      </p:cBhvr>
                                      <p:to x="100000" y="60000"/>
                                    </p:animScale>
                                    <p:animScale>
                                      <p:cBhvr>
                                        <p:cTn id="46" dur="166" decel="50000">
                                          <p:stCondLst>
                                            <p:cond delay="676"/>
                                          </p:stCondLst>
                                        </p:cTn>
                                        <p:tgtEl>
                                          <p:spTgt spid="1026"/>
                                        </p:tgtEl>
                                      </p:cBhvr>
                                      <p:to x="100000" y="100000"/>
                                    </p:animScale>
                                    <p:animScale>
                                      <p:cBhvr>
                                        <p:cTn id="47" dur="26">
                                          <p:stCondLst>
                                            <p:cond delay="1312"/>
                                          </p:stCondLst>
                                        </p:cTn>
                                        <p:tgtEl>
                                          <p:spTgt spid="1026"/>
                                        </p:tgtEl>
                                      </p:cBhvr>
                                      <p:to x="100000" y="80000"/>
                                    </p:animScale>
                                    <p:animScale>
                                      <p:cBhvr>
                                        <p:cTn id="48" dur="166" decel="50000">
                                          <p:stCondLst>
                                            <p:cond delay="1338"/>
                                          </p:stCondLst>
                                        </p:cTn>
                                        <p:tgtEl>
                                          <p:spTgt spid="1026"/>
                                        </p:tgtEl>
                                      </p:cBhvr>
                                      <p:to x="100000" y="100000"/>
                                    </p:animScale>
                                    <p:animScale>
                                      <p:cBhvr>
                                        <p:cTn id="49" dur="26">
                                          <p:stCondLst>
                                            <p:cond delay="1642"/>
                                          </p:stCondLst>
                                        </p:cTn>
                                        <p:tgtEl>
                                          <p:spTgt spid="1026"/>
                                        </p:tgtEl>
                                      </p:cBhvr>
                                      <p:to x="100000" y="90000"/>
                                    </p:animScale>
                                    <p:animScale>
                                      <p:cBhvr>
                                        <p:cTn id="50" dur="166" decel="50000">
                                          <p:stCondLst>
                                            <p:cond delay="1668"/>
                                          </p:stCondLst>
                                        </p:cTn>
                                        <p:tgtEl>
                                          <p:spTgt spid="1026"/>
                                        </p:tgtEl>
                                      </p:cBhvr>
                                      <p:to x="100000" y="100000"/>
                                    </p:animScale>
                                    <p:animScale>
                                      <p:cBhvr>
                                        <p:cTn id="51" dur="26">
                                          <p:stCondLst>
                                            <p:cond delay="1808"/>
                                          </p:stCondLst>
                                        </p:cTn>
                                        <p:tgtEl>
                                          <p:spTgt spid="1026"/>
                                        </p:tgtEl>
                                      </p:cBhvr>
                                      <p:to x="100000" y="95000"/>
                                    </p:animScale>
                                    <p:animScale>
                                      <p:cBhvr>
                                        <p:cTn id="52" dur="166" decel="50000">
                                          <p:stCondLst>
                                            <p:cond delay="1834"/>
                                          </p:stCondLst>
                                        </p:cTn>
                                        <p:tgtEl>
                                          <p:spTgt spid="1026"/>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1027"/>
                                        </p:tgtEl>
                                        <p:attrNameLst>
                                          <p:attrName>style.visibility</p:attrName>
                                        </p:attrNameLst>
                                      </p:cBhvr>
                                      <p:to>
                                        <p:strVal val="visible"/>
                                      </p:to>
                                    </p:set>
                                    <p:animEffect transition="in" filter="wipe(down)">
                                      <p:cBhvr>
                                        <p:cTn id="55" dur="580">
                                          <p:stCondLst>
                                            <p:cond delay="0"/>
                                          </p:stCondLst>
                                        </p:cTn>
                                        <p:tgtEl>
                                          <p:spTgt spid="1027"/>
                                        </p:tgtEl>
                                      </p:cBhvr>
                                    </p:animEffect>
                                    <p:anim calcmode="lin" valueType="num">
                                      <p:cBhvr>
                                        <p:cTn id="56" dur="1822" tmFilter="0,0; 0.14,0.36; 0.43,0.73; 0.71,0.91; 1.0,1.0">
                                          <p:stCondLst>
                                            <p:cond delay="0"/>
                                          </p:stCondLst>
                                        </p:cTn>
                                        <p:tgtEl>
                                          <p:spTgt spid="1027"/>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1027"/>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1027"/>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1027"/>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1027"/>
                                        </p:tgtEl>
                                        <p:attrNameLst>
                                          <p:attrName>ppt_y</p:attrName>
                                        </p:attrNameLst>
                                      </p:cBhvr>
                                      <p:tavLst>
                                        <p:tav tm="0" fmla="#ppt_y-sin(pi*$)/81">
                                          <p:val>
                                            <p:fltVal val="0"/>
                                          </p:val>
                                        </p:tav>
                                        <p:tav tm="100000">
                                          <p:val>
                                            <p:fltVal val="1"/>
                                          </p:val>
                                        </p:tav>
                                      </p:tavLst>
                                    </p:anim>
                                    <p:animScale>
                                      <p:cBhvr>
                                        <p:cTn id="61" dur="26">
                                          <p:stCondLst>
                                            <p:cond delay="650"/>
                                          </p:stCondLst>
                                        </p:cTn>
                                        <p:tgtEl>
                                          <p:spTgt spid="1027"/>
                                        </p:tgtEl>
                                      </p:cBhvr>
                                      <p:to x="100000" y="60000"/>
                                    </p:animScale>
                                    <p:animScale>
                                      <p:cBhvr>
                                        <p:cTn id="62" dur="166" decel="50000">
                                          <p:stCondLst>
                                            <p:cond delay="676"/>
                                          </p:stCondLst>
                                        </p:cTn>
                                        <p:tgtEl>
                                          <p:spTgt spid="1027"/>
                                        </p:tgtEl>
                                      </p:cBhvr>
                                      <p:to x="100000" y="100000"/>
                                    </p:animScale>
                                    <p:animScale>
                                      <p:cBhvr>
                                        <p:cTn id="63" dur="26">
                                          <p:stCondLst>
                                            <p:cond delay="1312"/>
                                          </p:stCondLst>
                                        </p:cTn>
                                        <p:tgtEl>
                                          <p:spTgt spid="1027"/>
                                        </p:tgtEl>
                                      </p:cBhvr>
                                      <p:to x="100000" y="80000"/>
                                    </p:animScale>
                                    <p:animScale>
                                      <p:cBhvr>
                                        <p:cTn id="64" dur="166" decel="50000">
                                          <p:stCondLst>
                                            <p:cond delay="1338"/>
                                          </p:stCondLst>
                                        </p:cTn>
                                        <p:tgtEl>
                                          <p:spTgt spid="1027"/>
                                        </p:tgtEl>
                                      </p:cBhvr>
                                      <p:to x="100000" y="100000"/>
                                    </p:animScale>
                                    <p:animScale>
                                      <p:cBhvr>
                                        <p:cTn id="65" dur="26">
                                          <p:stCondLst>
                                            <p:cond delay="1642"/>
                                          </p:stCondLst>
                                        </p:cTn>
                                        <p:tgtEl>
                                          <p:spTgt spid="1027"/>
                                        </p:tgtEl>
                                      </p:cBhvr>
                                      <p:to x="100000" y="90000"/>
                                    </p:animScale>
                                    <p:animScale>
                                      <p:cBhvr>
                                        <p:cTn id="66" dur="166" decel="50000">
                                          <p:stCondLst>
                                            <p:cond delay="1668"/>
                                          </p:stCondLst>
                                        </p:cTn>
                                        <p:tgtEl>
                                          <p:spTgt spid="1027"/>
                                        </p:tgtEl>
                                      </p:cBhvr>
                                      <p:to x="100000" y="100000"/>
                                    </p:animScale>
                                    <p:animScale>
                                      <p:cBhvr>
                                        <p:cTn id="67" dur="26">
                                          <p:stCondLst>
                                            <p:cond delay="1808"/>
                                          </p:stCondLst>
                                        </p:cTn>
                                        <p:tgtEl>
                                          <p:spTgt spid="1027"/>
                                        </p:tgtEl>
                                      </p:cBhvr>
                                      <p:to x="100000" y="95000"/>
                                    </p:animScale>
                                    <p:animScale>
                                      <p:cBhvr>
                                        <p:cTn id="68" dur="166" decel="50000">
                                          <p:stCondLst>
                                            <p:cond delay="1834"/>
                                          </p:stCondLst>
                                        </p:cTn>
                                        <p:tgtEl>
                                          <p:spTgt spid="102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rgbClr val="002060"/>
          </a:solidFill>
        </p:spPr>
        <p:txBody>
          <a:bodyPr>
            <a:normAutofit fontScale="92500" lnSpcReduction="10000"/>
          </a:bodyPr>
          <a:lstStyle/>
          <a:p>
            <a:r>
              <a:rPr lang="es-CO" dirty="0">
                <a:solidFill>
                  <a:schemeClr val="bg1"/>
                </a:solidFill>
              </a:rPr>
              <a:t>Dios no sólo nos guía </a:t>
            </a:r>
            <a:r>
              <a:rPr lang="es-CO" dirty="0" smtClean="0">
                <a:solidFill>
                  <a:schemeClr val="bg1"/>
                </a:solidFill>
              </a:rPr>
              <a:t>personalmente a través de la </a:t>
            </a:r>
            <a:r>
              <a:rPr lang="es-CO" b="1" u="sng" dirty="0" smtClean="0">
                <a:solidFill>
                  <a:schemeClr val="bg1"/>
                </a:solidFill>
              </a:rPr>
              <a:t>SAGRADA ESCRITURA</a:t>
            </a:r>
            <a:r>
              <a:rPr lang="es-CO" dirty="0" smtClean="0">
                <a:solidFill>
                  <a:schemeClr val="bg1"/>
                </a:solidFill>
              </a:rPr>
              <a:t>, sino </a:t>
            </a:r>
            <a:r>
              <a:rPr lang="es-CO" dirty="0">
                <a:solidFill>
                  <a:schemeClr val="bg1"/>
                </a:solidFill>
              </a:rPr>
              <a:t>que también nos dirige a través de Su autoridad delegada. </a:t>
            </a:r>
            <a:r>
              <a:rPr lang="es-CO" u="sng" dirty="0">
                <a:solidFill>
                  <a:schemeClr val="bg1"/>
                </a:solidFill>
              </a:rPr>
              <a:t>Padres</a:t>
            </a:r>
            <a:r>
              <a:rPr lang="es-CO" dirty="0">
                <a:solidFill>
                  <a:schemeClr val="bg1"/>
                </a:solidFill>
              </a:rPr>
              <a:t>, </a:t>
            </a:r>
            <a:r>
              <a:rPr lang="es-CO" u="sng" dirty="0">
                <a:solidFill>
                  <a:schemeClr val="bg1"/>
                </a:solidFill>
              </a:rPr>
              <a:t>profesores</a:t>
            </a:r>
            <a:r>
              <a:rPr lang="es-CO" dirty="0">
                <a:solidFill>
                  <a:schemeClr val="bg1"/>
                </a:solidFill>
              </a:rPr>
              <a:t>, </a:t>
            </a:r>
            <a:r>
              <a:rPr lang="es-CO" u="sng" dirty="0">
                <a:solidFill>
                  <a:schemeClr val="bg1"/>
                </a:solidFill>
              </a:rPr>
              <a:t>policías</a:t>
            </a:r>
            <a:r>
              <a:rPr lang="es-CO" dirty="0">
                <a:solidFill>
                  <a:schemeClr val="bg1"/>
                </a:solidFill>
              </a:rPr>
              <a:t>, </a:t>
            </a:r>
            <a:r>
              <a:rPr lang="es-CO" u="sng" dirty="0" smtClean="0">
                <a:solidFill>
                  <a:schemeClr val="bg1"/>
                </a:solidFill>
              </a:rPr>
              <a:t>jefes</a:t>
            </a:r>
            <a:r>
              <a:rPr lang="es-CO" dirty="0">
                <a:solidFill>
                  <a:schemeClr val="bg1"/>
                </a:solidFill>
              </a:rPr>
              <a:t> </a:t>
            </a:r>
            <a:r>
              <a:rPr lang="es-CO" dirty="0" smtClean="0">
                <a:solidFill>
                  <a:schemeClr val="bg1"/>
                </a:solidFill>
              </a:rPr>
              <a:t>y </a:t>
            </a:r>
            <a:r>
              <a:rPr lang="es-CO" u="sng" dirty="0" smtClean="0">
                <a:solidFill>
                  <a:schemeClr val="bg1"/>
                </a:solidFill>
              </a:rPr>
              <a:t>gobernante</a:t>
            </a:r>
            <a:r>
              <a:rPr lang="es-CO" dirty="0" smtClean="0">
                <a:solidFill>
                  <a:schemeClr val="bg1"/>
                </a:solidFill>
              </a:rPr>
              <a:t>s. Todas estas son </a:t>
            </a:r>
            <a:r>
              <a:rPr lang="es-CO" dirty="0">
                <a:solidFill>
                  <a:schemeClr val="bg1"/>
                </a:solidFill>
              </a:rPr>
              <a:t>autoridades delegadas</a:t>
            </a:r>
            <a:r>
              <a:rPr lang="es-CO" dirty="0" smtClean="0">
                <a:solidFill>
                  <a:schemeClr val="bg1"/>
                </a:solidFill>
              </a:rPr>
              <a:t>. </a:t>
            </a:r>
            <a:r>
              <a:rPr lang="es-CO" b="1" dirty="0" smtClean="0">
                <a:solidFill>
                  <a:schemeClr val="bg1"/>
                </a:solidFill>
                <a:latin typeface="Agency FB" pitchFamily="34" charset="0"/>
              </a:rPr>
              <a:t>Pero las últimas cinco toman su autoridad de la Sagrada Escritura, la Biblia, que es donde Dios se nos revela principalmente, para decirnos el camino a seguir, o sea, Su Voluntad.</a:t>
            </a:r>
            <a:endParaRPr lang="es-CO" b="1" dirty="0">
              <a:solidFill>
                <a:schemeClr val="bg1"/>
              </a:solidFill>
              <a:latin typeface="Agency FB" pitchFamily="34" charset="0"/>
            </a:endParaRPr>
          </a:p>
          <a:p>
            <a:pPr marL="0" indent="0">
              <a:buNone/>
            </a:pPr>
            <a:r>
              <a:rPr lang="es-CO" dirty="0">
                <a:solidFill>
                  <a:schemeClr val="bg1"/>
                </a:solidFill>
              </a:rPr>
              <a:t>Puesto que una autoridad delegada es alguien que representa la autoridad de Dios, esa persona debe ser obedecida. </a:t>
            </a:r>
            <a:r>
              <a:rPr lang="es-CO" b="1" dirty="0">
                <a:solidFill>
                  <a:schemeClr val="bg1"/>
                </a:solidFill>
                <a:latin typeface="Agency FB" pitchFamily="34" charset="0"/>
              </a:rPr>
              <a:t>Ser irrespetuoso o desobediente a la autoridad delegada por Dios es semejante a ser irrespetuoso o desobediente con Dios mismo</a:t>
            </a:r>
            <a:r>
              <a:rPr lang="es-CO" b="1" dirty="0">
                <a:latin typeface="Agency FB" pitchFamily="34" charset="0"/>
              </a:rPr>
              <a:t>.</a:t>
            </a:r>
          </a:p>
          <a:p>
            <a:endParaRPr lang="es-CO" dirty="0"/>
          </a:p>
        </p:txBody>
      </p:sp>
    </p:spTree>
    <p:extLst>
      <p:ext uri="{BB962C8B-B14F-4D97-AF65-F5344CB8AC3E}">
        <p14:creationId xmlns:p14="http://schemas.microsoft.com/office/powerpoint/2010/main" val="421219839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3">
              <a:lumMod val="40000"/>
              <a:lumOff val="60000"/>
            </a:schemeClr>
          </a:solidFill>
        </p:spPr>
        <p:txBody>
          <a:bodyPr>
            <a:noAutofit/>
          </a:bodyPr>
          <a:lstStyle/>
          <a:p>
            <a:r>
              <a:rPr lang="es-CO" sz="3600" b="1" i="1" dirty="0" smtClean="0">
                <a:latin typeface="Agency FB" pitchFamily="34" charset="0"/>
              </a:rPr>
              <a:t>¿Cuáles son las cuatro clases </a:t>
            </a:r>
            <a:r>
              <a:rPr lang="es-CO" sz="3600" b="1" i="1" dirty="0">
                <a:latin typeface="Agency FB" pitchFamily="34" charset="0"/>
              </a:rPr>
              <a:t>Básicas de Autoridad</a:t>
            </a:r>
            <a:br>
              <a:rPr lang="es-CO" sz="3600" b="1" i="1" dirty="0">
                <a:latin typeface="Agency FB" pitchFamily="34" charset="0"/>
              </a:rPr>
            </a:br>
            <a:r>
              <a:rPr lang="es-CO" sz="3600" b="1" i="1" dirty="0" smtClean="0">
                <a:latin typeface="Agency FB" pitchFamily="34" charset="0"/>
              </a:rPr>
              <a:t>en </a:t>
            </a:r>
            <a:r>
              <a:rPr lang="es-CO" sz="3600" b="1" i="1" dirty="0">
                <a:latin typeface="Agency FB" pitchFamily="34" charset="0"/>
              </a:rPr>
              <a:t>el mundo en que </a:t>
            </a:r>
            <a:r>
              <a:rPr lang="es-CO" sz="3600" b="1" i="1" dirty="0" smtClean="0">
                <a:latin typeface="Agency FB" pitchFamily="34" charset="0"/>
              </a:rPr>
              <a:t>vivimos?</a:t>
            </a:r>
            <a:endParaRPr lang="es-CO" sz="3600" b="1" i="1" dirty="0">
              <a:latin typeface="Agency FB" pitchFamily="34" charset="0"/>
            </a:endParaRPr>
          </a:p>
        </p:txBody>
      </p:sp>
      <p:sp>
        <p:nvSpPr>
          <p:cNvPr id="3" name="2 Marcador de contenido"/>
          <p:cNvSpPr>
            <a:spLocks noGrp="1"/>
          </p:cNvSpPr>
          <p:nvPr>
            <p:ph idx="1"/>
          </p:nvPr>
        </p:nvSpPr>
        <p:spPr>
          <a:xfrm>
            <a:off x="457200" y="1600200"/>
            <a:ext cx="3754760" cy="4709120"/>
          </a:xfrm>
        </p:spPr>
        <p:txBody>
          <a:bodyPr>
            <a:normAutofit/>
          </a:bodyPr>
          <a:lstStyle/>
          <a:p>
            <a:pPr marL="0" indent="0" algn="ctr">
              <a:buNone/>
            </a:pPr>
            <a:r>
              <a:rPr lang="es-CO" sz="4800" dirty="0" smtClean="0"/>
              <a:t>Dios </a:t>
            </a:r>
            <a:r>
              <a:rPr lang="es-CO" sz="4800" dirty="0"/>
              <a:t>ha establecido cuatro áreas básicas de autoridad</a:t>
            </a:r>
            <a:r>
              <a:rPr lang="es-CO" sz="4800" dirty="0" smtClean="0"/>
              <a:t>:</a:t>
            </a:r>
            <a:endParaRPr lang="es-CO" sz="48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37341" y="1772816"/>
            <a:ext cx="4139115"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5394655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 calcmode="lin" valueType="num">
                                      <p:cBhvr>
                                        <p:cTn id="13" dur="1000" fill="hold"/>
                                        <p:tgtEl>
                                          <p:spTgt spid="2050"/>
                                        </p:tgtEl>
                                        <p:attrNameLst>
                                          <p:attrName>ppt_w</p:attrName>
                                        </p:attrNameLst>
                                      </p:cBhvr>
                                      <p:tavLst>
                                        <p:tav tm="0">
                                          <p:val>
                                            <p:fltVal val="0"/>
                                          </p:val>
                                        </p:tav>
                                        <p:tav tm="100000">
                                          <p:val>
                                            <p:strVal val="#ppt_w"/>
                                          </p:val>
                                        </p:tav>
                                      </p:tavLst>
                                    </p:anim>
                                    <p:anim calcmode="lin" valueType="num">
                                      <p:cBhvr>
                                        <p:cTn id="14" dur="1000" fill="hold"/>
                                        <p:tgtEl>
                                          <p:spTgt spid="2050"/>
                                        </p:tgtEl>
                                        <p:attrNameLst>
                                          <p:attrName>ppt_h</p:attrName>
                                        </p:attrNameLst>
                                      </p:cBhvr>
                                      <p:tavLst>
                                        <p:tav tm="0">
                                          <p:val>
                                            <p:fltVal val="0"/>
                                          </p:val>
                                        </p:tav>
                                        <p:tav tm="100000">
                                          <p:val>
                                            <p:strVal val="#ppt_h"/>
                                          </p:val>
                                        </p:tav>
                                      </p:tavLst>
                                    </p:anim>
                                    <p:anim calcmode="lin" valueType="num">
                                      <p:cBhvr>
                                        <p:cTn id="15" dur="1000" fill="hold"/>
                                        <p:tgtEl>
                                          <p:spTgt spid="2050"/>
                                        </p:tgtEl>
                                        <p:attrNameLst>
                                          <p:attrName>style.rotation</p:attrName>
                                        </p:attrNameLst>
                                      </p:cBhvr>
                                      <p:tavLst>
                                        <p:tav tm="0">
                                          <p:val>
                                            <p:fltVal val="90"/>
                                          </p:val>
                                        </p:tav>
                                        <p:tav tm="100000">
                                          <p:val>
                                            <p:fltVal val="0"/>
                                          </p:val>
                                        </p:tav>
                                      </p:tavLst>
                                    </p:anim>
                                    <p:animEffect transition="in" filter="fade">
                                      <p:cBhvr>
                                        <p:cTn id="16"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normAutofit fontScale="90000"/>
          </a:bodyPr>
          <a:lstStyle/>
          <a:p>
            <a:r>
              <a:rPr lang="es-CO" b="1" i="1" dirty="0" smtClean="0">
                <a:latin typeface="Agency FB" pitchFamily="34" charset="0"/>
              </a:rPr>
              <a:t>Seguidamente Consideraremos </a:t>
            </a:r>
            <a:r>
              <a:rPr lang="es-CO" b="1" i="1" dirty="0">
                <a:latin typeface="Agency FB" pitchFamily="34" charset="0"/>
              </a:rPr>
              <a:t>cada una de estas cuatro clases de autoridad.</a:t>
            </a:r>
          </a:p>
        </p:txBody>
      </p:sp>
      <p:sp>
        <p:nvSpPr>
          <p:cNvPr id="3" name="2 Marcador de contenido"/>
          <p:cNvSpPr>
            <a:spLocks noGrp="1"/>
          </p:cNvSpPr>
          <p:nvPr>
            <p:ph idx="1"/>
          </p:nvPr>
        </p:nvSpPr>
        <p:spPr>
          <a:xfrm>
            <a:off x="2483768" y="1628381"/>
            <a:ext cx="4248472" cy="2836912"/>
          </a:xfrm>
          <a:solidFill>
            <a:schemeClr val="accent2">
              <a:lumMod val="20000"/>
              <a:lumOff val="80000"/>
            </a:schemeClr>
          </a:solidFill>
        </p:spPr>
        <p:txBody>
          <a:bodyPr>
            <a:normAutofit fontScale="77500" lnSpcReduction="20000"/>
          </a:bodyPr>
          <a:lstStyle/>
          <a:p>
            <a:pPr marL="0" indent="0" algn="ctr">
              <a:buNone/>
            </a:pPr>
            <a:r>
              <a:rPr lang="es-CO" sz="3500" b="1" u="sng" dirty="0" smtClean="0"/>
              <a:t>1°: DIOS DELEGA SU AUTORIDAD SOBRE LA </a:t>
            </a:r>
            <a:r>
              <a:rPr lang="es-CO" sz="3500" b="1" u="sng" dirty="0"/>
              <a:t>FAMILIA</a:t>
            </a:r>
          </a:p>
          <a:p>
            <a:pPr marL="0" indent="0" algn="ctr">
              <a:buNone/>
            </a:pPr>
            <a:r>
              <a:rPr lang="es-CO" dirty="0" smtClean="0"/>
              <a:t>Desde la creación </a:t>
            </a:r>
            <a:r>
              <a:rPr lang="es-CO" b="1" u="sng" dirty="0" smtClean="0"/>
              <a:t>Dios </a:t>
            </a:r>
            <a:r>
              <a:rPr lang="es-CO" dirty="0"/>
              <a:t>dispuso </a:t>
            </a:r>
            <a:r>
              <a:rPr lang="es-CO" dirty="0" smtClean="0"/>
              <a:t>que en </a:t>
            </a:r>
            <a:r>
              <a:rPr lang="es-CO" dirty="0"/>
              <a:t>la familia </a:t>
            </a:r>
            <a:r>
              <a:rPr lang="es-CO" dirty="0" smtClean="0"/>
              <a:t>el </a:t>
            </a:r>
            <a:r>
              <a:rPr lang="es-CO" b="1" u="sng" dirty="0"/>
              <a:t>padre</a:t>
            </a:r>
            <a:r>
              <a:rPr lang="es-CO" dirty="0"/>
              <a:t> sea la cabeza del hogar </a:t>
            </a:r>
            <a:r>
              <a:rPr lang="es-CO" dirty="0" smtClean="0"/>
              <a:t>bajo la dirección de </a:t>
            </a:r>
            <a:r>
              <a:rPr lang="es-CO" dirty="0"/>
              <a:t>Dios</a:t>
            </a:r>
            <a:r>
              <a:rPr lang="es-CO" dirty="0" smtClean="0"/>
              <a:t>. </a:t>
            </a:r>
            <a:r>
              <a:rPr lang="es-CO" u="sng" dirty="0" smtClean="0">
                <a:solidFill>
                  <a:srgbClr val="FF0000"/>
                </a:solidFill>
              </a:rPr>
              <a:t>Efe.5:23.</a:t>
            </a:r>
            <a:r>
              <a:rPr lang="es-CO" dirty="0" smtClean="0"/>
              <a:t> </a:t>
            </a:r>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1688441"/>
            <a:ext cx="1929011" cy="27486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5670" y="1688441"/>
            <a:ext cx="1978098" cy="28330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07504" y="4555336"/>
            <a:ext cx="9144000" cy="2308324"/>
          </a:xfrm>
          <a:prstGeom prst="rect">
            <a:avLst/>
          </a:prstGeom>
        </p:spPr>
        <p:txBody>
          <a:bodyPr wrap="square">
            <a:spAutoFit/>
          </a:bodyPr>
          <a:lstStyle/>
          <a:p>
            <a:pPr algn="ctr"/>
            <a:r>
              <a:rPr lang="es-CO" sz="2400" dirty="0"/>
              <a:t>Desde la misma creación, el </a:t>
            </a:r>
            <a:r>
              <a:rPr lang="es-CO" sz="2400" dirty="0" smtClean="0"/>
              <a:t>Espíritu </a:t>
            </a:r>
            <a:r>
              <a:rPr lang="es-CO" sz="2400" dirty="0"/>
              <a:t>de Profecía, el libro titulado: </a:t>
            </a:r>
            <a:r>
              <a:rPr lang="es-CO" sz="2400" dirty="0" smtClean="0"/>
              <a:t>«CONFLICTO Y VALOR» </a:t>
            </a:r>
            <a:r>
              <a:rPr lang="es-CO" sz="2400" u="sng" dirty="0"/>
              <a:t>Capitulo a imagen de Dios</a:t>
            </a:r>
            <a:r>
              <a:rPr lang="es-CO" sz="2400" dirty="0"/>
              <a:t>, dice: «Adán tenía más de dos veces la estatura de los hombres que viven hoy sobre la tierra», </a:t>
            </a:r>
            <a:r>
              <a:rPr lang="es-CO" sz="2400" dirty="0" smtClean="0"/>
              <a:t>-</a:t>
            </a:r>
            <a:r>
              <a:rPr lang="es-CO" sz="2400" b="1" u="sng" dirty="0" smtClean="0"/>
              <a:t>1.80 X 2,1% = 4,50 más o menos</a:t>
            </a:r>
            <a:r>
              <a:rPr lang="es-CO" sz="2400" dirty="0" smtClean="0"/>
              <a:t>-, Eva </a:t>
            </a:r>
            <a:r>
              <a:rPr lang="es-CO" sz="2400" dirty="0"/>
              <a:t>no era tan alta como Adán. Su cabeza sobrepasaba un poco los hombros de aquél</a:t>
            </a:r>
            <a:r>
              <a:rPr lang="es-CO" sz="2400" dirty="0" smtClean="0"/>
              <a:t>.- </a:t>
            </a:r>
            <a:r>
              <a:rPr lang="es-CO" sz="2400" b="1" u="sng" dirty="0" smtClean="0"/>
              <a:t>O sea, 4 metros-.</a:t>
            </a:r>
            <a:endParaRPr lang="es-CO" sz="2400" b="1" u="sng" dirty="0"/>
          </a:p>
        </p:txBody>
      </p:sp>
    </p:spTree>
    <p:extLst>
      <p:ext uri="{BB962C8B-B14F-4D97-AF65-F5344CB8AC3E}">
        <p14:creationId xmlns:p14="http://schemas.microsoft.com/office/powerpoint/2010/main" val="377961847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ipe(down)">
                                      <p:cBhvr>
                                        <p:cTn id="7" dur="580">
                                          <p:stCondLst>
                                            <p:cond delay="0"/>
                                          </p:stCondLst>
                                        </p:cTn>
                                        <p:tgtEl>
                                          <p:spTgt spid="3">
                                            <p:bg/>
                                          </p:spTgt>
                                        </p:tgtEl>
                                      </p:cBhvr>
                                    </p:animEffect>
                                    <p:anim calcmode="lin" valueType="num">
                                      <p:cBhvr>
                                        <p:cTn id="8" dur="1822" tmFilter="0,0; 0.14,0.36; 0.43,0.73; 0.71,0.91; 1.0,1.0">
                                          <p:stCondLst>
                                            <p:cond delay="0"/>
                                          </p:stCondLst>
                                        </p:cTn>
                                        <p:tgtEl>
                                          <p:spTgt spid="3">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bg/>
                                          </p:spTgt>
                                        </p:tgtEl>
                                      </p:cBhvr>
                                      <p:to x="100000" y="60000"/>
                                    </p:animScale>
                                    <p:animScale>
                                      <p:cBhvr>
                                        <p:cTn id="14" dur="166" decel="50000">
                                          <p:stCondLst>
                                            <p:cond delay="676"/>
                                          </p:stCondLst>
                                        </p:cTn>
                                        <p:tgtEl>
                                          <p:spTgt spid="3">
                                            <p:bg/>
                                          </p:spTgt>
                                        </p:tgtEl>
                                      </p:cBhvr>
                                      <p:to x="100000" y="100000"/>
                                    </p:animScale>
                                    <p:animScale>
                                      <p:cBhvr>
                                        <p:cTn id="15" dur="26">
                                          <p:stCondLst>
                                            <p:cond delay="1312"/>
                                          </p:stCondLst>
                                        </p:cTn>
                                        <p:tgtEl>
                                          <p:spTgt spid="3">
                                            <p:bg/>
                                          </p:spTgt>
                                        </p:tgtEl>
                                      </p:cBhvr>
                                      <p:to x="100000" y="80000"/>
                                    </p:animScale>
                                    <p:animScale>
                                      <p:cBhvr>
                                        <p:cTn id="16" dur="166" decel="50000">
                                          <p:stCondLst>
                                            <p:cond delay="1338"/>
                                          </p:stCondLst>
                                        </p:cTn>
                                        <p:tgtEl>
                                          <p:spTgt spid="3">
                                            <p:bg/>
                                          </p:spTgt>
                                        </p:tgtEl>
                                      </p:cBhvr>
                                      <p:to x="100000" y="100000"/>
                                    </p:animScale>
                                    <p:animScale>
                                      <p:cBhvr>
                                        <p:cTn id="17" dur="26">
                                          <p:stCondLst>
                                            <p:cond delay="1642"/>
                                          </p:stCondLst>
                                        </p:cTn>
                                        <p:tgtEl>
                                          <p:spTgt spid="3">
                                            <p:bg/>
                                          </p:spTgt>
                                        </p:tgtEl>
                                      </p:cBhvr>
                                      <p:to x="100000" y="90000"/>
                                    </p:animScale>
                                    <p:animScale>
                                      <p:cBhvr>
                                        <p:cTn id="18" dur="166" decel="50000">
                                          <p:stCondLst>
                                            <p:cond delay="1668"/>
                                          </p:stCondLst>
                                        </p:cTn>
                                        <p:tgtEl>
                                          <p:spTgt spid="3">
                                            <p:bg/>
                                          </p:spTgt>
                                        </p:tgtEl>
                                      </p:cBhvr>
                                      <p:to x="100000" y="100000"/>
                                    </p:animScale>
                                    <p:animScale>
                                      <p:cBhvr>
                                        <p:cTn id="19" dur="26">
                                          <p:stCondLst>
                                            <p:cond delay="1808"/>
                                          </p:stCondLst>
                                        </p:cTn>
                                        <p:tgtEl>
                                          <p:spTgt spid="3">
                                            <p:bg/>
                                          </p:spTgt>
                                        </p:tgtEl>
                                      </p:cBhvr>
                                      <p:to x="100000" y="95000"/>
                                    </p:animScale>
                                    <p:animScale>
                                      <p:cBhvr>
                                        <p:cTn id="20" dur="166" decel="50000">
                                          <p:stCondLst>
                                            <p:cond delay="1834"/>
                                          </p:stCondLst>
                                        </p:cTn>
                                        <p:tgtEl>
                                          <p:spTgt spid="3">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ipe(down)">
                                      <p:cBhvr>
                                        <p:cTn id="25" dur="580">
                                          <p:stCondLst>
                                            <p:cond delay="0"/>
                                          </p:stCondLst>
                                        </p:cTn>
                                        <p:tgtEl>
                                          <p:spTgt spid="3">
                                            <p:txEl>
                                              <p:pRg st="0" end="0"/>
                                            </p:txEl>
                                          </p:spTgt>
                                        </p:tgtEl>
                                      </p:cBhvr>
                                    </p:animEffect>
                                    <p:anim calcmode="lin" valueType="num">
                                      <p:cBhvr>
                                        <p:cTn id="26"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0" end="0"/>
                                            </p:txEl>
                                          </p:spTgt>
                                        </p:tgtEl>
                                      </p:cBhvr>
                                      <p:to x="100000" y="60000"/>
                                    </p:animScale>
                                    <p:animScale>
                                      <p:cBhvr>
                                        <p:cTn id="32" dur="166" decel="50000">
                                          <p:stCondLst>
                                            <p:cond delay="676"/>
                                          </p:stCondLst>
                                        </p:cTn>
                                        <p:tgtEl>
                                          <p:spTgt spid="3">
                                            <p:txEl>
                                              <p:pRg st="0" end="0"/>
                                            </p:txEl>
                                          </p:spTgt>
                                        </p:tgtEl>
                                      </p:cBhvr>
                                      <p:to x="100000" y="100000"/>
                                    </p:animScale>
                                    <p:animScale>
                                      <p:cBhvr>
                                        <p:cTn id="33" dur="26">
                                          <p:stCondLst>
                                            <p:cond delay="1312"/>
                                          </p:stCondLst>
                                        </p:cTn>
                                        <p:tgtEl>
                                          <p:spTgt spid="3">
                                            <p:txEl>
                                              <p:pRg st="0" end="0"/>
                                            </p:txEl>
                                          </p:spTgt>
                                        </p:tgtEl>
                                      </p:cBhvr>
                                      <p:to x="100000" y="80000"/>
                                    </p:animScale>
                                    <p:animScale>
                                      <p:cBhvr>
                                        <p:cTn id="34" dur="166" decel="50000">
                                          <p:stCondLst>
                                            <p:cond delay="1338"/>
                                          </p:stCondLst>
                                        </p:cTn>
                                        <p:tgtEl>
                                          <p:spTgt spid="3">
                                            <p:txEl>
                                              <p:pRg st="0" end="0"/>
                                            </p:txEl>
                                          </p:spTgt>
                                        </p:tgtEl>
                                      </p:cBhvr>
                                      <p:to x="100000" y="100000"/>
                                    </p:animScale>
                                    <p:animScale>
                                      <p:cBhvr>
                                        <p:cTn id="35" dur="26">
                                          <p:stCondLst>
                                            <p:cond delay="1642"/>
                                          </p:stCondLst>
                                        </p:cTn>
                                        <p:tgtEl>
                                          <p:spTgt spid="3">
                                            <p:txEl>
                                              <p:pRg st="0" end="0"/>
                                            </p:txEl>
                                          </p:spTgt>
                                        </p:tgtEl>
                                      </p:cBhvr>
                                      <p:to x="100000" y="90000"/>
                                    </p:animScale>
                                    <p:animScale>
                                      <p:cBhvr>
                                        <p:cTn id="36" dur="166" decel="50000">
                                          <p:stCondLst>
                                            <p:cond delay="1668"/>
                                          </p:stCondLst>
                                        </p:cTn>
                                        <p:tgtEl>
                                          <p:spTgt spid="3">
                                            <p:txEl>
                                              <p:pRg st="0" end="0"/>
                                            </p:txEl>
                                          </p:spTgt>
                                        </p:tgtEl>
                                      </p:cBhvr>
                                      <p:to x="100000" y="100000"/>
                                    </p:animScale>
                                    <p:animScale>
                                      <p:cBhvr>
                                        <p:cTn id="37" dur="26">
                                          <p:stCondLst>
                                            <p:cond delay="1808"/>
                                          </p:stCondLst>
                                        </p:cTn>
                                        <p:tgtEl>
                                          <p:spTgt spid="3">
                                            <p:txEl>
                                              <p:pRg st="0" end="0"/>
                                            </p:txEl>
                                          </p:spTgt>
                                        </p:tgtEl>
                                      </p:cBhvr>
                                      <p:to x="100000" y="95000"/>
                                    </p:animScale>
                                    <p:animScale>
                                      <p:cBhvr>
                                        <p:cTn id="38" dur="166" decel="50000">
                                          <p:stCondLst>
                                            <p:cond delay="1834"/>
                                          </p:stCondLst>
                                        </p:cTn>
                                        <p:tgtEl>
                                          <p:spTgt spid="3">
                                            <p:txEl>
                                              <p:pRg st="0" end="0"/>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3">
                                            <p:txEl>
                                              <p:pRg st="1" end="1"/>
                                            </p:txEl>
                                          </p:spTgt>
                                        </p:tgtEl>
                                        <p:attrNameLst>
                                          <p:attrName>style.visibility</p:attrName>
                                        </p:attrNameLst>
                                      </p:cBhvr>
                                      <p:to>
                                        <p:strVal val="visible"/>
                                      </p:to>
                                    </p:set>
                                    <p:animEffect transition="in" filter="wipe(down)">
                                      <p:cBhvr>
                                        <p:cTn id="43" dur="580">
                                          <p:stCondLst>
                                            <p:cond delay="0"/>
                                          </p:stCondLst>
                                        </p:cTn>
                                        <p:tgtEl>
                                          <p:spTgt spid="3">
                                            <p:txEl>
                                              <p:pRg st="1" end="1"/>
                                            </p:txEl>
                                          </p:spTgt>
                                        </p:tgtEl>
                                      </p:cBhvr>
                                    </p:animEffect>
                                    <p:anim calcmode="lin" valueType="num">
                                      <p:cBhvr>
                                        <p:cTn id="4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1" end="1"/>
                                            </p:txEl>
                                          </p:spTgt>
                                        </p:tgtEl>
                                      </p:cBhvr>
                                      <p:to x="100000" y="60000"/>
                                    </p:animScale>
                                    <p:animScale>
                                      <p:cBhvr>
                                        <p:cTn id="50" dur="166" decel="50000">
                                          <p:stCondLst>
                                            <p:cond delay="676"/>
                                          </p:stCondLst>
                                        </p:cTn>
                                        <p:tgtEl>
                                          <p:spTgt spid="3">
                                            <p:txEl>
                                              <p:pRg st="1" end="1"/>
                                            </p:txEl>
                                          </p:spTgt>
                                        </p:tgtEl>
                                      </p:cBhvr>
                                      <p:to x="100000" y="100000"/>
                                    </p:animScale>
                                    <p:animScale>
                                      <p:cBhvr>
                                        <p:cTn id="51" dur="26">
                                          <p:stCondLst>
                                            <p:cond delay="1312"/>
                                          </p:stCondLst>
                                        </p:cTn>
                                        <p:tgtEl>
                                          <p:spTgt spid="3">
                                            <p:txEl>
                                              <p:pRg st="1" end="1"/>
                                            </p:txEl>
                                          </p:spTgt>
                                        </p:tgtEl>
                                      </p:cBhvr>
                                      <p:to x="100000" y="80000"/>
                                    </p:animScale>
                                    <p:animScale>
                                      <p:cBhvr>
                                        <p:cTn id="52" dur="166" decel="50000">
                                          <p:stCondLst>
                                            <p:cond delay="1338"/>
                                          </p:stCondLst>
                                        </p:cTn>
                                        <p:tgtEl>
                                          <p:spTgt spid="3">
                                            <p:txEl>
                                              <p:pRg st="1" end="1"/>
                                            </p:txEl>
                                          </p:spTgt>
                                        </p:tgtEl>
                                      </p:cBhvr>
                                      <p:to x="100000" y="100000"/>
                                    </p:animScale>
                                    <p:animScale>
                                      <p:cBhvr>
                                        <p:cTn id="53" dur="26">
                                          <p:stCondLst>
                                            <p:cond delay="1642"/>
                                          </p:stCondLst>
                                        </p:cTn>
                                        <p:tgtEl>
                                          <p:spTgt spid="3">
                                            <p:txEl>
                                              <p:pRg st="1" end="1"/>
                                            </p:txEl>
                                          </p:spTgt>
                                        </p:tgtEl>
                                      </p:cBhvr>
                                      <p:to x="100000" y="90000"/>
                                    </p:animScale>
                                    <p:animScale>
                                      <p:cBhvr>
                                        <p:cTn id="54" dur="166" decel="50000">
                                          <p:stCondLst>
                                            <p:cond delay="1668"/>
                                          </p:stCondLst>
                                        </p:cTn>
                                        <p:tgtEl>
                                          <p:spTgt spid="3">
                                            <p:txEl>
                                              <p:pRg st="1" end="1"/>
                                            </p:txEl>
                                          </p:spTgt>
                                        </p:tgtEl>
                                      </p:cBhvr>
                                      <p:to x="100000" y="100000"/>
                                    </p:animScale>
                                    <p:animScale>
                                      <p:cBhvr>
                                        <p:cTn id="55" dur="26">
                                          <p:stCondLst>
                                            <p:cond delay="1808"/>
                                          </p:stCondLst>
                                        </p:cTn>
                                        <p:tgtEl>
                                          <p:spTgt spid="3">
                                            <p:txEl>
                                              <p:pRg st="1" end="1"/>
                                            </p:txEl>
                                          </p:spTgt>
                                        </p:tgtEl>
                                      </p:cBhvr>
                                      <p:to x="100000" y="95000"/>
                                    </p:animScale>
                                    <p:animScale>
                                      <p:cBhvr>
                                        <p:cTn id="56" dur="166" decel="50000">
                                          <p:stCondLst>
                                            <p:cond delay="1834"/>
                                          </p:stCondLst>
                                        </p:cTn>
                                        <p:tgtEl>
                                          <p:spTgt spid="3">
                                            <p:txEl>
                                              <p:pRg st="1" end="1"/>
                                            </p:txEl>
                                          </p:spTgt>
                                        </p:tgtEl>
                                      </p:cBhvr>
                                      <p:to x="100000" y="100000"/>
                                    </p:animScale>
                                  </p:childTnLst>
                                </p:cTn>
                              </p:par>
                              <p:par>
                                <p:cTn id="57" presetID="26" presetClass="entr" presetSubtype="0" fill="hold" nodeType="withEffect">
                                  <p:stCondLst>
                                    <p:cond delay="0"/>
                                  </p:stCondLst>
                                  <p:childTnLst>
                                    <p:set>
                                      <p:cBhvr>
                                        <p:cTn id="58" dur="1" fill="hold">
                                          <p:stCondLst>
                                            <p:cond delay="0"/>
                                          </p:stCondLst>
                                        </p:cTn>
                                        <p:tgtEl>
                                          <p:spTgt spid="4098"/>
                                        </p:tgtEl>
                                        <p:attrNameLst>
                                          <p:attrName>style.visibility</p:attrName>
                                        </p:attrNameLst>
                                      </p:cBhvr>
                                      <p:to>
                                        <p:strVal val="visible"/>
                                      </p:to>
                                    </p:set>
                                    <p:animEffect transition="in" filter="wipe(down)">
                                      <p:cBhvr>
                                        <p:cTn id="59" dur="580">
                                          <p:stCondLst>
                                            <p:cond delay="0"/>
                                          </p:stCondLst>
                                        </p:cTn>
                                        <p:tgtEl>
                                          <p:spTgt spid="4098"/>
                                        </p:tgtEl>
                                      </p:cBhvr>
                                    </p:animEffect>
                                    <p:anim calcmode="lin" valueType="num">
                                      <p:cBhvr>
                                        <p:cTn id="60" dur="1822" tmFilter="0,0; 0.14,0.36; 0.43,0.73; 0.71,0.91; 1.0,1.0">
                                          <p:stCondLst>
                                            <p:cond delay="0"/>
                                          </p:stCondLst>
                                        </p:cTn>
                                        <p:tgtEl>
                                          <p:spTgt spid="4098"/>
                                        </p:tgtEl>
                                        <p:attrNameLst>
                                          <p:attrName>ppt_x</p:attrName>
                                        </p:attrNameLst>
                                      </p:cBhvr>
                                      <p:tavLst>
                                        <p:tav tm="0">
                                          <p:val>
                                            <p:strVal val="#ppt_x-0.25"/>
                                          </p:val>
                                        </p:tav>
                                        <p:tav tm="100000">
                                          <p:val>
                                            <p:strVal val="#ppt_x"/>
                                          </p:val>
                                        </p:tav>
                                      </p:tavLst>
                                    </p:anim>
                                    <p:anim calcmode="lin" valueType="num">
                                      <p:cBhvr>
                                        <p:cTn id="61" dur="664" tmFilter="0.0,0.0; 0.25,0.07; 0.50,0.2; 0.75,0.467; 1.0,1.0">
                                          <p:stCondLst>
                                            <p:cond delay="0"/>
                                          </p:stCondLst>
                                        </p:cTn>
                                        <p:tgtEl>
                                          <p:spTgt spid="4098"/>
                                        </p:tgtEl>
                                        <p:attrNameLst>
                                          <p:attrName>ppt_y</p:attrName>
                                        </p:attrNameLst>
                                      </p:cBhvr>
                                      <p:tavLst>
                                        <p:tav tm="0" fmla="#ppt_y-sin(pi*$)/3">
                                          <p:val>
                                            <p:fltVal val="0.5"/>
                                          </p:val>
                                        </p:tav>
                                        <p:tav tm="100000">
                                          <p:val>
                                            <p:fltVal val="1"/>
                                          </p:val>
                                        </p:tav>
                                      </p:tavLst>
                                    </p:anim>
                                    <p:anim calcmode="lin" valueType="num">
                                      <p:cBhvr>
                                        <p:cTn id="62" dur="664" tmFilter="0, 0; 0.125,0.2665; 0.25,0.4; 0.375,0.465; 0.5,0.5;  0.625,0.535; 0.75,0.6; 0.875,0.7335; 1,1">
                                          <p:stCondLst>
                                            <p:cond delay="664"/>
                                          </p:stCondLst>
                                        </p:cTn>
                                        <p:tgtEl>
                                          <p:spTgt spid="4098"/>
                                        </p:tgtEl>
                                        <p:attrNameLst>
                                          <p:attrName>ppt_y</p:attrName>
                                        </p:attrNameLst>
                                      </p:cBhvr>
                                      <p:tavLst>
                                        <p:tav tm="0" fmla="#ppt_y-sin(pi*$)/9">
                                          <p:val>
                                            <p:fltVal val="0"/>
                                          </p:val>
                                        </p:tav>
                                        <p:tav tm="100000">
                                          <p:val>
                                            <p:fltVal val="1"/>
                                          </p:val>
                                        </p:tav>
                                      </p:tavLst>
                                    </p:anim>
                                    <p:anim calcmode="lin" valueType="num">
                                      <p:cBhvr>
                                        <p:cTn id="63" dur="332" tmFilter="0, 0; 0.125,0.2665; 0.25,0.4; 0.375,0.465; 0.5,0.5;  0.625,0.535; 0.75,0.6; 0.875,0.7335; 1,1">
                                          <p:stCondLst>
                                            <p:cond delay="1324"/>
                                          </p:stCondLst>
                                        </p:cTn>
                                        <p:tgtEl>
                                          <p:spTgt spid="4098"/>
                                        </p:tgtEl>
                                        <p:attrNameLst>
                                          <p:attrName>ppt_y</p:attrName>
                                        </p:attrNameLst>
                                      </p:cBhvr>
                                      <p:tavLst>
                                        <p:tav tm="0" fmla="#ppt_y-sin(pi*$)/27">
                                          <p:val>
                                            <p:fltVal val="0"/>
                                          </p:val>
                                        </p:tav>
                                        <p:tav tm="100000">
                                          <p:val>
                                            <p:fltVal val="1"/>
                                          </p:val>
                                        </p:tav>
                                      </p:tavLst>
                                    </p:anim>
                                    <p:anim calcmode="lin" valueType="num">
                                      <p:cBhvr>
                                        <p:cTn id="64" dur="164" tmFilter="0, 0; 0.125,0.2665; 0.25,0.4; 0.375,0.465; 0.5,0.5;  0.625,0.535; 0.75,0.6; 0.875,0.7335; 1,1">
                                          <p:stCondLst>
                                            <p:cond delay="1656"/>
                                          </p:stCondLst>
                                        </p:cTn>
                                        <p:tgtEl>
                                          <p:spTgt spid="4098"/>
                                        </p:tgtEl>
                                        <p:attrNameLst>
                                          <p:attrName>ppt_y</p:attrName>
                                        </p:attrNameLst>
                                      </p:cBhvr>
                                      <p:tavLst>
                                        <p:tav tm="0" fmla="#ppt_y-sin(pi*$)/81">
                                          <p:val>
                                            <p:fltVal val="0"/>
                                          </p:val>
                                        </p:tav>
                                        <p:tav tm="100000">
                                          <p:val>
                                            <p:fltVal val="1"/>
                                          </p:val>
                                        </p:tav>
                                      </p:tavLst>
                                    </p:anim>
                                    <p:animScale>
                                      <p:cBhvr>
                                        <p:cTn id="65" dur="26">
                                          <p:stCondLst>
                                            <p:cond delay="650"/>
                                          </p:stCondLst>
                                        </p:cTn>
                                        <p:tgtEl>
                                          <p:spTgt spid="4098"/>
                                        </p:tgtEl>
                                      </p:cBhvr>
                                      <p:to x="100000" y="60000"/>
                                    </p:animScale>
                                    <p:animScale>
                                      <p:cBhvr>
                                        <p:cTn id="66" dur="166" decel="50000">
                                          <p:stCondLst>
                                            <p:cond delay="676"/>
                                          </p:stCondLst>
                                        </p:cTn>
                                        <p:tgtEl>
                                          <p:spTgt spid="4098"/>
                                        </p:tgtEl>
                                      </p:cBhvr>
                                      <p:to x="100000" y="100000"/>
                                    </p:animScale>
                                    <p:animScale>
                                      <p:cBhvr>
                                        <p:cTn id="67" dur="26">
                                          <p:stCondLst>
                                            <p:cond delay="1312"/>
                                          </p:stCondLst>
                                        </p:cTn>
                                        <p:tgtEl>
                                          <p:spTgt spid="4098"/>
                                        </p:tgtEl>
                                      </p:cBhvr>
                                      <p:to x="100000" y="80000"/>
                                    </p:animScale>
                                    <p:animScale>
                                      <p:cBhvr>
                                        <p:cTn id="68" dur="166" decel="50000">
                                          <p:stCondLst>
                                            <p:cond delay="1338"/>
                                          </p:stCondLst>
                                        </p:cTn>
                                        <p:tgtEl>
                                          <p:spTgt spid="4098"/>
                                        </p:tgtEl>
                                      </p:cBhvr>
                                      <p:to x="100000" y="100000"/>
                                    </p:animScale>
                                    <p:animScale>
                                      <p:cBhvr>
                                        <p:cTn id="69" dur="26">
                                          <p:stCondLst>
                                            <p:cond delay="1642"/>
                                          </p:stCondLst>
                                        </p:cTn>
                                        <p:tgtEl>
                                          <p:spTgt spid="4098"/>
                                        </p:tgtEl>
                                      </p:cBhvr>
                                      <p:to x="100000" y="90000"/>
                                    </p:animScale>
                                    <p:animScale>
                                      <p:cBhvr>
                                        <p:cTn id="70" dur="166" decel="50000">
                                          <p:stCondLst>
                                            <p:cond delay="1668"/>
                                          </p:stCondLst>
                                        </p:cTn>
                                        <p:tgtEl>
                                          <p:spTgt spid="4098"/>
                                        </p:tgtEl>
                                      </p:cBhvr>
                                      <p:to x="100000" y="100000"/>
                                    </p:animScale>
                                    <p:animScale>
                                      <p:cBhvr>
                                        <p:cTn id="71" dur="26">
                                          <p:stCondLst>
                                            <p:cond delay="1808"/>
                                          </p:stCondLst>
                                        </p:cTn>
                                        <p:tgtEl>
                                          <p:spTgt spid="4098"/>
                                        </p:tgtEl>
                                      </p:cBhvr>
                                      <p:to x="100000" y="95000"/>
                                    </p:animScale>
                                    <p:animScale>
                                      <p:cBhvr>
                                        <p:cTn id="72" dur="166" decel="50000">
                                          <p:stCondLst>
                                            <p:cond delay="1834"/>
                                          </p:stCondLst>
                                        </p:cTn>
                                        <p:tgtEl>
                                          <p:spTgt spid="4098"/>
                                        </p:tgtEl>
                                      </p:cBhvr>
                                      <p:to x="100000" y="100000"/>
                                    </p:animScale>
                                  </p:childTnLst>
                                </p:cTn>
                              </p:par>
                              <p:par>
                                <p:cTn id="73" presetID="26" presetClass="entr" presetSubtype="0" fill="hold" nodeType="withEffect">
                                  <p:stCondLst>
                                    <p:cond delay="0"/>
                                  </p:stCondLst>
                                  <p:childTnLst>
                                    <p:set>
                                      <p:cBhvr>
                                        <p:cTn id="74" dur="1" fill="hold">
                                          <p:stCondLst>
                                            <p:cond delay="0"/>
                                          </p:stCondLst>
                                        </p:cTn>
                                        <p:tgtEl>
                                          <p:spTgt spid="2050"/>
                                        </p:tgtEl>
                                        <p:attrNameLst>
                                          <p:attrName>style.visibility</p:attrName>
                                        </p:attrNameLst>
                                      </p:cBhvr>
                                      <p:to>
                                        <p:strVal val="visible"/>
                                      </p:to>
                                    </p:set>
                                    <p:animEffect transition="in" filter="wipe(down)">
                                      <p:cBhvr>
                                        <p:cTn id="75" dur="580">
                                          <p:stCondLst>
                                            <p:cond delay="0"/>
                                          </p:stCondLst>
                                        </p:cTn>
                                        <p:tgtEl>
                                          <p:spTgt spid="2050"/>
                                        </p:tgtEl>
                                      </p:cBhvr>
                                    </p:animEffect>
                                    <p:anim calcmode="lin" valueType="num">
                                      <p:cBhvr>
                                        <p:cTn id="76"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77"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78"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79"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80"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81" dur="26">
                                          <p:stCondLst>
                                            <p:cond delay="650"/>
                                          </p:stCondLst>
                                        </p:cTn>
                                        <p:tgtEl>
                                          <p:spTgt spid="2050"/>
                                        </p:tgtEl>
                                      </p:cBhvr>
                                      <p:to x="100000" y="60000"/>
                                    </p:animScale>
                                    <p:animScale>
                                      <p:cBhvr>
                                        <p:cTn id="82" dur="166" decel="50000">
                                          <p:stCondLst>
                                            <p:cond delay="676"/>
                                          </p:stCondLst>
                                        </p:cTn>
                                        <p:tgtEl>
                                          <p:spTgt spid="2050"/>
                                        </p:tgtEl>
                                      </p:cBhvr>
                                      <p:to x="100000" y="100000"/>
                                    </p:animScale>
                                    <p:animScale>
                                      <p:cBhvr>
                                        <p:cTn id="83" dur="26">
                                          <p:stCondLst>
                                            <p:cond delay="1312"/>
                                          </p:stCondLst>
                                        </p:cTn>
                                        <p:tgtEl>
                                          <p:spTgt spid="2050"/>
                                        </p:tgtEl>
                                      </p:cBhvr>
                                      <p:to x="100000" y="80000"/>
                                    </p:animScale>
                                    <p:animScale>
                                      <p:cBhvr>
                                        <p:cTn id="84" dur="166" decel="50000">
                                          <p:stCondLst>
                                            <p:cond delay="1338"/>
                                          </p:stCondLst>
                                        </p:cTn>
                                        <p:tgtEl>
                                          <p:spTgt spid="2050"/>
                                        </p:tgtEl>
                                      </p:cBhvr>
                                      <p:to x="100000" y="100000"/>
                                    </p:animScale>
                                    <p:animScale>
                                      <p:cBhvr>
                                        <p:cTn id="85" dur="26">
                                          <p:stCondLst>
                                            <p:cond delay="1642"/>
                                          </p:stCondLst>
                                        </p:cTn>
                                        <p:tgtEl>
                                          <p:spTgt spid="2050"/>
                                        </p:tgtEl>
                                      </p:cBhvr>
                                      <p:to x="100000" y="90000"/>
                                    </p:animScale>
                                    <p:animScale>
                                      <p:cBhvr>
                                        <p:cTn id="86" dur="166" decel="50000">
                                          <p:stCondLst>
                                            <p:cond delay="1668"/>
                                          </p:stCondLst>
                                        </p:cTn>
                                        <p:tgtEl>
                                          <p:spTgt spid="2050"/>
                                        </p:tgtEl>
                                      </p:cBhvr>
                                      <p:to x="100000" y="100000"/>
                                    </p:animScale>
                                    <p:animScale>
                                      <p:cBhvr>
                                        <p:cTn id="87" dur="26">
                                          <p:stCondLst>
                                            <p:cond delay="1808"/>
                                          </p:stCondLst>
                                        </p:cTn>
                                        <p:tgtEl>
                                          <p:spTgt spid="2050"/>
                                        </p:tgtEl>
                                      </p:cBhvr>
                                      <p:to x="100000" y="95000"/>
                                    </p:animScale>
                                    <p:animScale>
                                      <p:cBhvr>
                                        <p:cTn id="88" dur="166" decel="50000">
                                          <p:stCondLst>
                                            <p:cond delay="1834"/>
                                          </p:stCondLst>
                                        </p:cTn>
                                        <p:tgtEl>
                                          <p:spTgt spid="2050"/>
                                        </p:tgtEl>
                                      </p:cBhvr>
                                      <p:to x="100000" y="100000"/>
                                    </p:animScale>
                                  </p:childTnLst>
                                </p:cTn>
                              </p:par>
                              <p:par>
                                <p:cTn id="89" presetID="26" presetClass="entr" presetSubtype="0" fill="hold" grpId="0" nodeType="withEffect">
                                  <p:stCondLst>
                                    <p:cond delay="0"/>
                                  </p:stCondLst>
                                  <p:childTnLst>
                                    <p:set>
                                      <p:cBhvr>
                                        <p:cTn id="90" dur="1" fill="hold">
                                          <p:stCondLst>
                                            <p:cond delay="0"/>
                                          </p:stCondLst>
                                        </p:cTn>
                                        <p:tgtEl>
                                          <p:spTgt spid="5"/>
                                        </p:tgtEl>
                                        <p:attrNameLst>
                                          <p:attrName>style.visibility</p:attrName>
                                        </p:attrNameLst>
                                      </p:cBhvr>
                                      <p:to>
                                        <p:strVal val="visible"/>
                                      </p:to>
                                    </p:set>
                                    <p:animEffect transition="in" filter="wipe(down)">
                                      <p:cBhvr>
                                        <p:cTn id="91" dur="580">
                                          <p:stCondLst>
                                            <p:cond delay="0"/>
                                          </p:stCondLst>
                                        </p:cTn>
                                        <p:tgtEl>
                                          <p:spTgt spid="5"/>
                                        </p:tgtEl>
                                      </p:cBhvr>
                                    </p:animEffect>
                                    <p:anim calcmode="lin" valueType="num">
                                      <p:cBhvr>
                                        <p:cTn id="9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9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9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9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97" dur="26">
                                          <p:stCondLst>
                                            <p:cond delay="650"/>
                                          </p:stCondLst>
                                        </p:cTn>
                                        <p:tgtEl>
                                          <p:spTgt spid="5"/>
                                        </p:tgtEl>
                                      </p:cBhvr>
                                      <p:to x="100000" y="60000"/>
                                    </p:animScale>
                                    <p:animScale>
                                      <p:cBhvr>
                                        <p:cTn id="98" dur="166" decel="50000">
                                          <p:stCondLst>
                                            <p:cond delay="676"/>
                                          </p:stCondLst>
                                        </p:cTn>
                                        <p:tgtEl>
                                          <p:spTgt spid="5"/>
                                        </p:tgtEl>
                                      </p:cBhvr>
                                      <p:to x="100000" y="100000"/>
                                    </p:animScale>
                                    <p:animScale>
                                      <p:cBhvr>
                                        <p:cTn id="99" dur="26">
                                          <p:stCondLst>
                                            <p:cond delay="1312"/>
                                          </p:stCondLst>
                                        </p:cTn>
                                        <p:tgtEl>
                                          <p:spTgt spid="5"/>
                                        </p:tgtEl>
                                      </p:cBhvr>
                                      <p:to x="100000" y="80000"/>
                                    </p:animScale>
                                    <p:animScale>
                                      <p:cBhvr>
                                        <p:cTn id="100" dur="166" decel="50000">
                                          <p:stCondLst>
                                            <p:cond delay="1338"/>
                                          </p:stCondLst>
                                        </p:cTn>
                                        <p:tgtEl>
                                          <p:spTgt spid="5"/>
                                        </p:tgtEl>
                                      </p:cBhvr>
                                      <p:to x="100000" y="100000"/>
                                    </p:animScale>
                                    <p:animScale>
                                      <p:cBhvr>
                                        <p:cTn id="101" dur="26">
                                          <p:stCondLst>
                                            <p:cond delay="1642"/>
                                          </p:stCondLst>
                                        </p:cTn>
                                        <p:tgtEl>
                                          <p:spTgt spid="5"/>
                                        </p:tgtEl>
                                      </p:cBhvr>
                                      <p:to x="100000" y="90000"/>
                                    </p:animScale>
                                    <p:animScale>
                                      <p:cBhvr>
                                        <p:cTn id="102" dur="166" decel="50000">
                                          <p:stCondLst>
                                            <p:cond delay="1668"/>
                                          </p:stCondLst>
                                        </p:cTn>
                                        <p:tgtEl>
                                          <p:spTgt spid="5"/>
                                        </p:tgtEl>
                                      </p:cBhvr>
                                      <p:to x="100000" y="100000"/>
                                    </p:animScale>
                                    <p:animScale>
                                      <p:cBhvr>
                                        <p:cTn id="103" dur="26">
                                          <p:stCondLst>
                                            <p:cond delay="1808"/>
                                          </p:stCondLst>
                                        </p:cTn>
                                        <p:tgtEl>
                                          <p:spTgt spid="5"/>
                                        </p:tgtEl>
                                      </p:cBhvr>
                                      <p:to x="100000" y="95000"/>
                                    </p:animScale>
                                    <p:animScale>
                                      <p:cBhvr>
                                        <p:cTn id="104"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692696"/>
            <a:ext cx="9144000" cy="5433467"/>
          </a:xfrm>
          <a:solidFill>
            <a:srgbClr val="0070C0"/>
          </a:solidFill>
        </p:spPr>
        <p:txBody>
          <a:bodyPr>
            <a:normAutofit lnSpcReduction="10000"/>
          </a:bodyPr>
          <a:lstStyle/>
          <a:p>
            <a:pPr marL="0" indent="0">
              <a:buNone/>
            </a:pPr>
            <a:endParaRPr lang="es-CO" dirty="0" smtClean="0"/>
          </a:p>
          <a:p>
            <a:pPr marL="0" indent="0" algn="ctr">
              <a:buNone/>
            </a:pPr>
            <a:r>
              <a:rPr lang="es-CO" b="1" dirty="0" smtClean="0">
                <a:solidFill>
                  <a:schemeClr val="bg1"/>
                </a:solidFill>
              </a:rPr>
              <a:t>La </a:t>
            </a:r>
            <a:r>
              <a:rPr lang="es-CO" b="1" dirty="0">
                <a:solidFill>
                  <a:schemeClr val="bg1"/>
                </a:solidFill>
              </a:rPr>
              <a:t>esposa debe estar sujeta a su esposo </a:t>
            </a:r>
            <a:r>
              <a:rPr lang="es-CO" b="1" dirty="0" smtClean="0">
                <a:solidFill>
                  <a:schemeClr val="bg1"/>
                </a:solidFill>
              </a:rPr>
              <a:t>no por miedo sino por </a:t>
            </a:r>
            <a:r>
              <a:rPr lang="es-CO" b="1" dirty="0">
                <a:solidFill>
                  <a:schemeClr val="bg1"/>
                </a:solidFill>
              </a:rPr>
              <a:t>AMOR, y los hijos sujetos a sus </a:t>
            </a:r>
            <a:r>
              <a:rPr lang="es-CO" b="1" dirty="0" smtClean="0">
                <a:solidFill>
                  <a:schemeClr val="bg1"/>
                </a:solidFill>
              </a:rPr>
              <a:t>padres de la misma manera. </a:t>
            </a:r>
            <a:r>
              <a:rPr lang="es-CO" b="1" dirty="0">
                <a:solidFill>
                  <a:schemeClr val="bg1"/>
                </a:solidFill>
              </a:rPr>
              <a:t>La Biblia dice:</a:t>
            </a:r>
          </a:p>
          <a:p>
            <a:pPr marL="0" indent="0">
              <a:buNone/>
            </a:pPr>
            <a:endParaRPr lang="es-CO" b="1" dirty="0" smtClean="0">
              <a:solidFill>
                <a:schemeClr val="bg1"/>
              </a:solidFill>
            </a:endParaRPr>
          </a:p>
          <a:p>
            <a:pPr marL="0" indent="0" algn="ctr">
              <a:buNone/>
            </a:pPr>
            <a:r>
              <a:rPr lang="es-CO" b="1" dirty="0" smtClean="0">
                <a:solidFill>
                  <a:schemeClr val="bg1"/>
                </a:solidFill>
              </a:rPr>
              <a:t>Las </a:t>
            </a:r>
            <a:r>
              <a:rPr lang="es-CO" b="1" dirty="0">
                <a:solidFill>
                  <a:schemeClr val="bg1"/>
                </a:solidFill>
              </a:rPr>
              <a:t>casadas estén sujetas a sus propios maridos, como al Señor </a:t>
            </a:r>
            <a:r>
              <a:rPr lang="es-CO" b="1" u="sng" dirty="0">
                <a:solidFill>
                  <a:schemeClr val="bg1"/>
                </a:solidFill>
              </a:rPr>
              <a:t>(Efesios 5:22-24</a:t>
            </a:r>
            <a:r>
              <a:rPr lang="es-CO" b="1" u="sng" dirty="0" smtClean="0">
                <a:solidFill>
                  <a:schemeClr val="bg1"/>
                </a:solidFill>
              </a:rPr>
              <a:t>). </a:t>
            </a:r>
          </a:p>
          <a:p>
            <a:pPr marL="0" indent="0">
              <a:buNone/>
            </a:pPr>
            <a:endParaRPr lang="es-CO" b="1" u="sng" dirty="0" smtClean="0">
              <a:solidFill>
                <a:schemeClr val="bg1"/>
              </a:solidFill>
            </a:endParaRPr>
          </a:p>
          <a:p>
            <a:pPr marL="0" indent="0" algn="ctr">
              <a:buNone/>
            </a:pPr>
            <a:r>
              <a:rPr lang="es-CO" b="1" dirty="0" smtClean="0">
                <a:solidFill>
                  <a:schemeClr val="bg1"/>
                </a:solidFill>
              </a:rPr>
              <a:t>Hijos</a:t>
            </a:r>
            <a:r>
              <a:rPr lang="es-CO" b="1" dirty="0">
                <a:solidFill>
                  <a:schemeClr val="bg1"/>
                </a:solidFill>
              </a:rPr>
              <a:t>, obedeced a vuestros padres en todo . . . </a:t>
            </a:r>
            <a:r>
              <a:rPr lang="es-CO" b="1" u="sng" dirty="0">
                <a:solidFill>
                  <a:schemeClr val="bg1"/>
                </a:solidFill>
              </a:rPr>
              <a:t>(Colosenses 3:20</a:t>
            </a:r>
            <a:r>
              <a:rPr lang="es-CO" b="1" u="sng" dirty="0" smtClean="0">
                <a:solidFill>
                  <a:schemeClr val="bg1"/>
                </a:solidFill>
              </a:rPr>
              <a:t>)</a:t>
            </a:r>
            <a:r>
              <a:rPr lang="es-CO" b="1" dirty="0" smtClean="0">
                <a:solidFill>
                  <a:schemeClr val="bg1"/>
                </a:solidFill>
              </a:rPr>
              <a:t>.</a:t>
            </a:r>
            <a:endParaRPr lang="es-CO" b="1" dirty="0">
              <a:solidFill>
                <a:schemeClr val="bg1"/>
              </a:solidFill>
            </a:endParaRPr>
          </a:p>
        </p:txBody>
      </p:sp>
    </p:spTree>
    <p:extLst>
      <p:ext uri="{BB962C8B-B14F-4D97-AF65-F5344CB8AC3E}">
        <p14:creationId xmlns:p14="http://schemas.microsoft.com/office/powerpoint/2010/main" val="3149125245"/>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3168352"/>
          </a:xfrm>
        </p:spPr>
        <p:txBody>
          <a:bodyPr>
            <a:normAutofit fontScale="92500"/>
          </a:bodyPr>
          <a:lstStyle/>
          <a:p>
            <a:r>
              <a:rPr lang="es-CO" dirty="0" smtClean="0"/>
              <a:t>En </a:t>
            </a:r>
            <a:r>
              <a:rPr lang="es-CO" dirty="0"/>
              <a:t>la </a:t>
            </a:r>
            <a:r>
              <a:rPr lang="es-CO" dirty="0" smtClean="0"/>
              <a:t>familia </a:t>
            </a:r>
            <a:r>
              <a:rPr lang="es-CO" dirty="0"/>
              <a:t>Dios ha puesto Su autoridad en los padres. Puesto que los padres representan la autoridad de Dios en el hogar, lo correcto es que sean </a:t>
            </a:r>
            <a:r>
              <a:rPr lang="es-CO" b="1" u="sng" dirty="0" smtClean="0"/>
              <a:t>obedientes</a:t>
            </a:r>
            <a:r>
              <a:rPr lang="es-CO" dirty="0" smtClean="0"/>
              <a:t> y </a:t>
            </a:r>
            <a:r>
              <a:rPr lang="es-CO" b="1" u="sng" dirty="0" smtClean="0"/>
              <a:t>obedecidos</a:t>
            </a:r>
            <a:r>
              <a:rPr lang="es-CO" b="1" u="sng" dirty="0"/>
              <a:t>.</a:t>
            </a:r>
            <a:r>
              <a:rPr lang="es-CO" dirty="0"/>
              <a:t> </a:t>
            </a:r>
            <a:endParaRPr lang="es-CO" dirty="0" smtClean="0"/>
          </a:p>
          <a:p>
            <a:pPr marL="0" indent="0">
              <a:buNone/>
            </a:pPr>
            <a:r>
              <a:rPr lang="es-CO" dirty="0"/>
              <a:t>La Biblia dice: Hijos, obedeced en el Señor a vuestros padres, porque esto es justo </a:t>
            </a:r>
            <a:r>
              <a:rPr lang="es-CO" dirty="0">
                <a:solidFill>
                  <a:srgbClr val="FF0000"/>
                </a:solidFill>
              </a:rPr>
              <a:t>(Efesios 6:1</a:t>
            </a:r>
            <a:r>
              <a:rPr lang="es-CO" dirty="0" smtClean="0">
                <a:solidFill>
                  <a:srgbClr val="FF0000"/>
                </a:solidFill>
              </a:rPr>
              <a:t>).</a:t>
            </a:r>
            <a:endParaRPr lang="es-CO" dirty="0">
              <a:solidFill>
                <a:srgbClr val="FF0000"/>
              </a:solidFill>
            </a:endParaRPr>
          </a:p>
        </p:txBody>
      </p:sp>
      <p:sp>
        <p:nvSpPr>
          <p:cNvPr id="4" name="3 Rectángulo"/>
          <p:cNvSpPr/>
          <p:nvPr/>
        </p:nvSpPr>
        <p:spPr>
          <a:xfrm>
            <a:off x="395536" y="3789040"/>
            <a:ext cx="5544616" cy="2677656"/>
          </a:xfrm>
          <a:prstGeom prst="rect">
            <a:avLst/>
          </a:prstGeom>
        </p:spPr>
        <p:txBody>
          <a:bodyPr wrap="square">
            <a:spAutoFit/>
          </a:bodyPr>
          <a:lstStyle/>
          <a:p>
            <a:pPr algn="ctr"/>
            <a:r>
              <a:rPr lang="es-CO" sz="2800" b="1" dirty="0">
                <a:solidFill>
                  <a:srgbClr val="0070C0"/>
                </a:solidFill>
              </a:rPr>
              <a:t>He aquí la gran responsabilidad de los padres, ellos responderán ante Dios en el juicio no solamente por ellos mismos sino por los hijos que les fueron confiados. </a:t>
            </a:r>
            <a:endParaRPr lang="es-CO" sz="2800" b="1" dirty="0" smtClean="0">
              <a:solidFill>
                <a:srgbClr val="0070C0"/>
              </a:solidFill>
            </a:endParaRPr>
          </a:p>
          <a:p>
            <a:pPr algn="ctr"/>
            <a:r>
              <a:rPr lang="es-CO" sz="2800" dirty="0" smtClean="0"/>
              <a:t>Lea </a:t>
            </a:r>
            <a:r>
              <a:rPr lang="es-CO" sz="2800" dirty="0">
                <a:solidFill>
                  <a:srgbClr val="FF0000"/>
                </a:solidFill>
              </a:rPr>
              <a:t>(Isaías 8:18; Heb.2:13).</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3789040"/>
            <a:ext cx="2667372"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3864692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5122"/>
                                        </p:tgtEl>
                                        <p:attrNameLst>
                                          <p:attrName>style.visibility</p:attrName>
                                        </p:attrNameLst>
                                      </p:cBhvr>
                                      <p:to>
                                        <p:strVal val="visible"/>
                                      </p:to>
                                    </p:set>
                                    <p:animEffect transition="in" filter="wheel(1)">
                                      <p:cBhvr>
                                        <p:cTn id="10" dur="2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620688"/>
            <a:ext cx="9144000" cy="5904656"/>
          </a:xfrm>
          <a:solidFill>
            <a:schemeClr val="accent4">
              <a:lumMod val="75000"/>
            </a:schemeClr>
          </a:solidFill>
        </p:spPr>
        <p:txBody>
          <a:bodyPr>
            <a:normAutofit/>
          </a:bodyPr>
          <a:lstStyle/>
          <a:p>
            <a:pPr marL="0" indent="0" algn="ctr">
              <a:buNone/>
            </a:pPr>
            <a:r>
              <a:rPr lang="es-CO" b="1" dirty="0">
                <a:solidFill>
                  <a:schemeClr val="bg1"/>
                </a:solidFill>
              </a:rPr>
              <a:t>Muchas veces los jóvenes quisieran cambiar la Palabra de Dios para su conveniencia. </a:t>
            </a:r>
            <a:endParaRPr lang="es-CO" b="1" dirty="0" smtClean="0">
              <a:solidFill>
                <a:schemeClr val="bg1"/>
              </a:solidFill>
            </a:endParaRPr>
          </a:p>
          <a:p>
            <a:pPr marL="0" indent="0" algn="ctr">
              <a:buNone/>
            </a:pPr>
            <a:r>
              <a:rPr lang="es-CO" b="1" dirty="0" smtClean="0">
                <a:solidFill>
                  <a:schemeClr val="bg1"/>
                </a:solidFill>
              </a:rPr>
              <a:t>Por </a:t>
            </a:r>
            <a:r>
              <a:rPr lang="es-CO" b="1" dirty="0">
                <a:solidFill>
                  <a:schemeClr val="bg1"/>
                </a:solidFill>
              </a:rPr>
              <a:t>ejemplo:</a:t>
            </a:r>
          </a:p>
          <a:p>
            <a:pPr marL="0" indent="0" algn="ctr">
              <a:buNone/>
            </a:pPr>
            <a:endParaRPr lang="es-CO" dirty="0" smtClean="0"/>
          </a:p>
          <a:p>
            <a:pPr marL="0" indent="0" algn="ctr">
              <a:buNone/>
            </a:pPr>
            <a:r>
              <a:rPr lang="es-CO" b="1" u="sng" dirty="0" smtClean="0">
                <a:solidFill>
                  <a:srgbClr val="FFFF00"/>
                </a:solidFill>
              </a:rPr>
              <a:t>“</a:t>
            </a:r>
            <a:r>
              <a:rPr lang="es-CO" b="1" u="sng" dirty="0">
                <a:solidFill>
                  <a:srgbClr val="FFFF00"/>
                </a:solidFill>
              </a:rPr>
              <a:t>Obedece a tus padres:</a:t>
            </a:r>
          </a:p>
          <a:p>
            <a:pPr marL="0" indent="0" algn="ctr">
              <a:buNone/>
            </a:pPr>
            <a:r>
              <a:rPr lang="es-CO" dirty="0" smtClean="0">
                <a:solidFill>
                  <a:srgbClr val="FFFF00"/>
                </a:solidFill>
              </a:rPr>
              <a:t>Si </a:t>
            </a:r>
            <a:r>
              <a:rPr lang="es-CO" dirty="0">
                <a:solidFill>
                  <a:srgbClr val="FFFF00"/>
                </a:solidFill>
              </a:rPr>
              <a:t>tienen razón . . . o</a:t>
            </a:r>
            <a:br>
              <a:rPr lang="es-CO" dirty="0">
                <a:solidFill>
                  <a:srgbClr val="FFFF00"/>
                </a:solidFill>
              </a:rPr>
            </a:br>
            <a:r>
              <a:rPr lang="es-CO" dirty="0">
                <a:solidFill>
                  <a:srgbClr val="FFFF00"/>
                </a:solidFill>
              </a:rPr>
              <a:t>Si tú crees que tienen razón . . . o</a:t>
            </a:r>
            <a:br>
              <a:rPr lang="es-CO" dirty="0">
                <a:solidFill>
                  <a:srgbClr val="FFFF00"/>
                </a:solidFill>
              </a:rPr>
            </a:br>
            <a:r>
              <a:rPr lang="es-CO" dirty="0">
                <a:solidFill>
                  <a:srgbClr val="FFFF00"/>
                </a:solidFill>
              </a:rPr>
              <a:t>Si no se interponen a lo que quieres hacer. . . o</a:t>
            </a:r>
            <a:br>
              <a:rPr lang="es-CO" dirty="0">
                <a:solidFill>
                  <a:srgbClr val="FFFF00"/>
                </a:solidFill>
              </a:rPr>
            </a:br>
            <a:r>
              <a:rPr lang="es-CO" dirty="0">
                <a:solidFill>
                  <a:srgbClr val="FFFF00"/>
                </a:solidFill>
              </a:rPr>
              <a:t>Si te mandan hacer las cosas en una forma amable y agradable . . </a:t>
            </a:r>
            <a:r>
              <a:rPr lang="es-CO" dirty="0" smtClean="0">
                <a:solidFill>
                  <a:srgbClr val="FFFF00"/>
                </a:solidFill>
              </a:rPr>
              <a:t>.” Como ¡Hágame el favor! ¡tenga la bondad! </a:t>
            </a:r>
            <a:endParaRPr lang="es-CO" dirty="0">
              <a:solidFill>
                <a:srgbClr val="FFFF00"/>
              </a:solidFill>
            </a:endParaRPr>
          </a:p>
          <a:p>
            <a:endParaRPr lang="es-CO" dirty="0"/>
          </a:p>
        </p:txBody>
      </p:sp>
    </p:spTree>
    <p:extLst>
      <p:ext uri="{BB962C8B-B14F-4D97-AF65-F5344CB8AC3E}">
        <p14:creationId xmlns:p14="http://schemas.microsoft.com/office/powerpoint/2010/main" val="195489599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fontScale="85000" lnSpcReduction="20000"/>
          </a:bodyPr>
          <a:lstStyle/>
          <a:p>
            <a:pPr marL="0" indent="0" algn="ctr">
              <a:buNone/>
            </a:pPr>
            <a:r>
              <a:rPr lang="es-CO" dirty="0"/>
              <a:t>Pero el joven que desea agradar a Dios no usará estas excusas. En cambio, escogerá obedecer a sus padres porque es correcto hacerlo.</a:t>
            </a:r>
          </a:p>
          <a:p>
            <a:pPr marL="0" indent="0">
              <a:buNone/>
            </a:pPr>
            <a:r>
              <a:rPr lang="es-CO" b="1" dirty="0" smtClean="0">
                <a:solidFill>
                  <a:srgbClr val="0070C0"/>
                </a:solidFill>
              </a:rPr>
              <a:t>Recuerda: El </a:t>
            </a:r>
            <a:r>
              <a:rPr lang="es-CO" b="1" dirty="0">
                <a:solidFill>
                  <a:srgbClr val="0070C0"/>
                </a:solidFill>
              </a:rPr>
              <a:t>padre ha sido señalado por Dios como cabeza de la familia, pero no debe ser un </a:t>
            </a:r>
            <a:r>
              <a:rPr lang="es-CO" b="1" dirty="0" smtClean="0">
                <a:solidFill>
                  <a:srgbClr val="0070C0"/>
                </a:solidFill>
              </a:rPr>
              <a:t>dictador, sino como un padre </a:t>
            </a:r>
            <a:r>
              <a:rPr lang="es-CO" b="1" u="sng" dirty="0" smtClean="0">
                <a:solidFill>
                  <a:srgbClr val="0070C0"/>
                </a:solidFill>
              </a:rPr>
              <a:t>amante</a:t>
            </a:r>
            <a:r>
              <a:rPr lang="es-CO" b="1" dirty="0" smtClean="0">
                <a:solidFill>
                  <a:srgbClr val="0070C0"/>
                </a:solidFill>
              </a:rPr>
              <a:t> se su familia.  </a:t>
            </a:r>
            <a:r>
              <a:rPr lang="es-CO" b="1" dirty="0">
                <a:solidFill>
                  <a:srgbClr val="0070C0"/>
                </a:solidFill>
              </a:rPr>
              <a:t>Debe </a:t>
            </a:r>
            <a:r>
              <a:rPr lang="es-CO" b="1" u="sng" dirty="0">
                <a:solidFill>
                  <a:srgbClr val="0070C0"/>
                </a:solidFill>
              </a:rPr>
              <a:t>amar</a:t>
            </a:r>
            <a:r>
              <a:rPr lang="es-CO" b="1" dirty="0">
                <a:solidFill>
                  <a:srgbClr val="0070C0"/>
                </a:solidFill>
              </a:rPr>
              <a:t> a su esposa y a sus hijos y ser un </a:t>
            </a:r>
            <a:r>
              <a:rPr lang="es-CO" b="1" u="sng" dirty="0">
                <a:solidFill>
                  <a:srgbClr val="0070C0"/>
                </a:solidFill>
              </a:rPr>
              <a:t>ejemplo</a:t>
            </a:r>
            <a:r>
              <a:rPr lang="es-CO" b="1" dirty="0">
                <a:solidFill>
                  <a:srgbClr val="0070C0"/>
                </a:solidFill>
              </a:rPr>
              <a:t> para ellos. También él es </a:t>
            </a:r>
            <a:r>
              <a:rPr lang="es-CO" b="1" u="sng" dirty="0">
                <a:solidFill>
                  <a:srgbClr val="0070C0"/>
                </a:solidFill>
              </a:rPr>
              <a:t>responsable</a:t>
            </a:r>
            <a:r>
              <a:rPr lang="es-CO" b="1" dirty="0">
                <a:solidFill>
                  <a:srgbClr val="0070C0"/>
                </a:solidFill>
              </a:rPr>
              <a:t> ante Dios de educar a sus hijos en los caminos del Señor</a:t>
            </a:r>
            <a:r>
              <a:rPr lang="es-CO" dirty="0"/>
              <a:t>. La Biblia dice</a:t>
            </a:r>
            <a:r>
              <a:rPr lang="es-CO" dirty="0" smtClean="0"/>
              <a:t>:</a:t>
            </a:r>
          </a:p>
          <a:p>
            <a:r>
              <a:rPr lang="es-CO" dirty="0" smtClean="0"/>
              <a:t>«</a:t>
            </a:r>
            <a:r>
              <a:rPr lang="es-CO" b="1" u="sng" dirty="0" smtClean="0"/>
              <a:t>Instruye</a:t>
            </a:r>
            <a:r>
              <a:rPr lang="es-CO" dirty="0" smtClean="0"/>
              <a:t> –no dice: </a:t>
            </a:r>
            <a:r>
              <a:rPr lang="es-CO" dirty="0" smtClean="0">
                <a:latin typeface="Agency FB" pitchFamily="34" charset="0"/>
              </a:rPr>
              <a:t>regaña, castiga</a:t>
            </a:r>
            <a:r>
              <a:rPr lang="es-CO" dirty="0" smtClean="0"/>
              <a:t>- sino </a:t>
            </a:r>
            <a:r>
              <a:rPr lang="es-CO" b="1" dirty="0" smtClean="0">
                <a:latin typeface="Agency FB" pitchFamily="34" charset="0"/>
              </a:rPr>
              <a:t>instruye al </a:t>
            </a:r>
            <a:r>
              <a:rPr lang="es-CO" b="1" dirty="0">
                <a:latin typeface="Agency FB" pitchFamily="34" charset="0"/>
              </a:rPr>
              <a:t>niño en su </a:t>
            </a:r>
            <a:r>
              <a:rPr lang="es-CO" b="1" dirty="0" smtClean="0">
                <a:latin typeface="Agency FB" pitchFamily="34" charset="0"/>
              </a:rPr>
              <a:t>camino, Y </a:t>
            </a:r>
            <a:r>
              <a:rPr lang="es-CO" b="1" dirty="0">
                <a:latin typeface="Agency FB" pitchFamily="34" charset="0"/>
              </a:rPr>
              <a:t>aun cuando fuere viejo no se apartará de </a:t>
            </a:r>
            <a:r>
              <a:rPr lang="es-CO" b="1" dirty="0" smtClean="0">
                <a:latin typeface="Agency FB" pitchFamily="34" charset="0"/>
              </a:rPr>
              <a:t>él</a:t>
            </a:r>
            <a:r>
              <a:rPr lang="es-CO" dirty="0" smtClean="0"/>
              <a:t>» </a:t>
            </a:r>
            <a:r>
              <a:rPr lang="es-CO" b="1" dirty="0" smtClean="0">
                <a:solidFill>
                  <a:srgbClr val="FF0000"/>
                </a:solidFill>
              </a:rPr>
              <a:t>(Prov.22:6). </a:t>
            </a:r>
            <a:endParaRPr lang="es-CO" b="1" dirty="0">
              <a:solidFill>
                <a:srgbClr val="FF0000"/>
              </a:solidFill>
            </a:endParaRPr>
          </a:p>
          <a:p>
            <a:r>
              <a:rPr lang="es-CO" dirty="0">
                <a:latin typeface="Agency FB" pitchFamily="34" charset="0"/>
              </a:rPr>
              <a:t>Maridos, </a:t>
            </a:r>
            <a:r>
              <a:rPr lang="es-CO" b="1" u="sng" dirty="0">
                <a:latin typeface="Agency FB" pitchFamily="34" charset="0"/>
              </a:rPr>
              <a:t>amad</a:t>
            </a:r>
            <a:r>
              <a:rPr lang="es-CO" dirty="0">
                <a:latin typeface="Agency FB" pitchFamily="34" charset="0"/>
              </a:rPr>
              <a:t> a vuestras mujeres, así como Cristo amó a la iglesia, y se entregó a sí mismo por ella </a:t>
            </a:r>
            <a:r>
              <a:rPr lang="es-CO" b="1" dirty="0">
                <a:solidFill>
                  <a:srgbClr val="FF0000"/>
                </a:solidFill>
              </a:rPr>
              <a:t>(Efesios 5:25)</a:t>
            </a:r>
            <a:r>
              <a:rPr lang="es-CO" dirty="0"/>
              <a:t>.</a:t>
            </a:r>
          </a:p>
          <a:p>
            <a:r>
              <a:rPr lang="es-CO" dirty="0">
                <a:latin typeface="Agency FB" pitchFamily="34" charset="0"/>
              </a:rPr>
              <a:t>Padres, no </a:t>
            </a:r>
            <a:r>
              <a:rPr lang="es-CO" b="1" u="sng" dirty="0">
                <a:latin typeface="Agency FB" pitchFamily="34" charset="0"/>
              </a:rPr>
              <a:t>provoquéis</a:t>
            </a:r>
            <a:r>
              <a:rPr lang="es-CO" dirty="0">
                <a:latin typeface="Agency FB" pitchFamily="34" charset="0"/>
              </a:rPr>
              <a:t> a ira a vuestros hijos, sino criadlos en </a:t>
            </a:r>
            <a:r>
              <a:rPr lang="es-CO" b="1" u="sng" dirty="0">
                <a:latin typeface="Agency FB" pitchFamily="34" charset="0"/>
              </a:rPr>
              <a:t>disciplina y amonestación del Señor</a:t>
            </a:r>
            <a:r>
              <a:rPr lang="es-CO" dirty="0"/>
              <a:t> </a:t>
            </a:r>
            <a:r>
              <a:rPr lang="es-CO" b="1" dirty="0">
                <a:solidFill>
                  <a:srgbClr val="FF0000"/>
                </a:solidFill>
              </a:rPr>
              <a:t>(Efesios 6:4).</a:t>
            </a:r>
          </a:p>
        </p:txBody>
      </p:sp>
    </p:spTree>
    <p:extLst>
      <p:ext uri="{BB962C8B-B14F-4D97-AF65-F5344CB8AC3E}">
        <p14:creationId xmlns:p14="http://schemas.microsoft.com/office/powerpoint/2010/main" val="389025942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3" dur="500"/>
                                        <p:tgtEl>
                                          <p:spTgt spid="3">
                                            <p:txEl>
                                              <p:pRg st="3" end="3"/>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6"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251520" y="274638"/>
            <a:ext cx="8712968" cy="1143000"/>
          </a:xfrm>
          <a:solidFill>
            <a:schemeClr val="accent4">
              <a:lumMod val="20000"/>
              <a:lumOff val="80000"/>
            </a:schemeClr>
          </a:solidFill>
        </p:spPr>
        <p:txBody>
          <a:bodyPr>
            <a:normAutofit fontScale="90000"/>
          </a:bodyPr>
          <a:lstStyle/>
          <a:p>
            <a:r>
              <a:rPr lang="es-CO" b="1" i="1" dirty="0" smtClean="0">
                <a:latin typeface="Agency FB" pitchFamily="34" charset="0"/>
              </a:rPr>
              <a:t>¿Cuál es la responsabilidad del padre de familia?</a:t>
            </a:r>
            <a:endParaRPr lang="es-CO" b="1" i="1" dirty="0">
              <a:latin typeface="Agency FB" pitchFamily="34" charset="0"/>
            </a:endParaRPr>
          </a:p>
        </p:txBody>
      </p:sp>
      <p:pic>
        <p:nvPicPr>
          <p:cNvPr id="307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2060848"/>
            <a:ext cx="7704855" cy="44644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318336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6"/>
                                        </p:tgtEl>
                                        <p:attrNameLst>
                                          <p:attrName>style.visibility</p:attrName>
                                        </p:attrNameLst>
                                      </p:cBhvr>
                                      <p:to>
                                        <p:strVal val="visible"/>
                                      </p:to>
                                    </p:set>
                                    <p:anim calcmode="lin" valueType="num">
                                      <p:cBhvr>
                                        <p:cTn id="7" dur="1000" fill="hold"/>
                                        <p:tgtEl>
                                          <p:spTgt spid="3076"/>
                                        </p:tgtEl>
                                        <p:attrNameLst>
                                          <p:attrName>ppt_w</p:attrName>
                                        </p:attrNameLst>
                                      </p:cBhvr>
                                      <p:tavLst>
                                        <p:tav tm="0">
                                          <p:val>
                                            <p:fltVal val="0"/>
                                          </p:val>
                                        </p:tav>
                                        <p:tav tm="100000">
                                          <p:val>
                                            <p:strVal val="#ppt_w"/>
                                          </p:val>
                                        </p:tav>
                                      </p:tavLst>
                                    </p:anim>
                                    <p:anim calcmode="lin" valueType="num">
                                      <p:cBhvr>
                                        <p:cTn id="8" dur="1000" fill="hold"/>
                                        <p:tgtEl>
                                          <p:spTgt spid="3076"/>
                                        </p:tgtEl>
                                        <p:attrNameLst>
                                          <p:attrName>ppt_h</p:attrName>
                                        </p:attrNameLst>
                                      </p:cBhvr>
                                      <p:tavLst>
                                        <p:tav tm="0">
                                          <p:val>
                                            <p:fltVal val="0"/>
                                          </p:val>
                                        </p:tav>
                                        <p:tav tm="100000">
                                          <p:val>
                                            <p:strVal val="#ppt_h"/>
                                          </p:val>
                                        </p:tav>
                                      </p:tavLst>
                                    </p:anim>
                                    <p:anim calcmode="lin" valueType="num">
                                      <p:cBhvr>
                                        <p:cTn id="9" dur="1000" fill="hold"/>
                                        <p:tgtEl>
                                          <p:spTgt spid="3076"/>
                                        </p:tgtEl>
                                        <p:attrNameLst>
                                          <p:attrName>style.rotation</p:attrName>
                                        </p:attrNameLst>
                                      </p:cBhvr>
                                      <p:tavLst>
                                        <p:tav tm="0">
                                          <p:val>
                                            <p:fltVal val="90"/>
                                          </p:val>
                                        </p:tav>
                                        <p:tav tm="100000">
                                          <p:val>
                                            <p:fltVal val="0"/>
                                          </p:val>
                                        </p:tav>
                                      </p:tavLst>
                                    </p:anim>
                                    <p:animEffect transition="in" filter="fade">
                                      <p:cBhvr>
                                        <p:cTn id="10" dur="10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tx2">
              <a:lumMod val="20000"/>
              <a:lumOff val="80000"/>
            </a:schemeClr>
          </a:solidFill>
        </p:spPr>
        <p:txBody>
          <a:bodyPr>
            <a:normAutofit fontScale="90000"/>
          </a:bodyPr>
          <a:lstStyle/>
          <a:p>
            <a:r>
              <a:rPr lang="es-CO" b="1" dirty="0" smtClean="0"/>
              <a:t>2°: DIOS DELEGA SU AUTORIDAD SOBRE EL </a:t>
            </a:r>
            <a:r>
              <a:rPr lang="es-CO" b="1" u="sng" dirty="0" smtClean="0"/>
              <a:t>GOBIERNO</a:t>
            </a:r>
            <a:endParaRPr lang="es-CO" b="1" u="sng" dirty="0"/>
          </a:p>
        </p:txBody>
      </p:sp>
      <p:sp>
        <p:nvSpPr>
          <p:cNvPr id="3" name="2 Marcador de contenido"/>
          <p:cNvSpPr>
            <a:spLocks noGrp="1"/>
          </p:cNvSpPr>
          <p:nvPr>
            <p:ph idx="1"/>
          </p:nvPr>
        </p:nvSpPr>
        <p:spPr>
          <a:xfrm>
            <a:off x="457200" y="1600200"/>
            <a:ext cx="4906888" cy="5069160"/>
          </a:xfrm>
        </p:spPr>
        <p:txBody>
          <a:bodyPr>
            <a:noAutofit/>
          </a:bodyPr>
          <a:lstStyle/>
          <a:p>
            <a:pPr marL="0" indent="0" algn="ctr">
              <a:buNone/>
            </a:pPr>
            <a:r>
              <a:rPr lang="es-CO" sz="3600" b="1" dirty="0" smtClean="0">
                <a:solidFill>
                  <a:srgbClr val="FF0000"/>
                </a:solidFill>
              </a:rPr>
              <a:t>En el principio no existía en los planes de Dios, los gobiernos humanos:</a:t>
            </a:r>
          </a:p>
          <a:p>
            <a:pPr marL="0" indent="0" algn="ctr">
              <a:buNone/>
            </a:pPr>
            <a:r>
              <a:rPr lang="es-CO" sz="3600" b="1" dirty="0" smtClean="0">
                <a:solidFill>
                  <a:srgbClr val="FF0000"/>
                </a:solidFill>
              </a:rPr>
              <a:t>Pero debido </a:t>
            </a:r>
            <a:r>
              <a:rPr lang="es-CO" sz="3600" b="1" dirty="0">
                <a:solidFill>
                  <a:srgbClr val="FF0000"/>
                </a:solidFill>
              </a:rPr>
              <a:t>a la naturaleza pecaminosa y rebelde del hombre, Dios estableció las leyes y el gobierno </a:t>
            </a:r>
            <a:r>
              <a:rPr lang="es-CO" sz="3600" b="1" dirty="0" smtClean="0">
                <a:solidFill>
                  <a:srgbClr val="FF0000"/>
                </a:solidFill>
              </a:rPr>
              <a:t>humano. </a:t>
            </a:r>
            <a:r>
              <a:rPr lang="es-CO" sz="3600" b="1" u="sng" dirty="0" smtClean="0">
                <a:solidFill>
                  <a:srgbClr val="FF0000"/>
                </a:solidFill>
              </a:rPr>
              <a:t>Lea 1Sam.8:4-9.</a:t>
            </a:r>
            <a:endParaRPr lang="es-CO" sz="3600" b="1" u="sng" dirty="0">
              <a:solidFill>
                <a:srgbClr val="FF000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2060848"/>
            <a:ext cx="3600400" cy="41764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1468234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fontScale="92500" lnSpcReduction="20000"/>
          </a:bodyPr>
          <a:lstStyle/>
          <a:p>
            <a:pPr marL="0" indent="0" algn="ctr">
              <a:buNone/>
            </a:pPr>
            <a:r>
              <a:rPr lang="es-CO" dirty="0" smtClean="0"/>
              <a:t>Dios </a:t>
            </a:r>
            <a:r>
              <a:rPr lang="es-CO" dirty="0"/>
              <a:t>dio a los hombres la autoridad para hacer cumplir Sus leyes. Lo hizo para nuestra protección y para nuestro bien. Las autoridades civiles son la provisión de Dios para limitar el mal a fin de que podamos vivir en paz y tranquilidad y en toda piedad y </a:t>
            </a:r>
            <a:r>
              <a:rPr lang="es-CO" dirty="0" smtClean="0"/>
              <a:t>decoro</a:t>
            </a:r>
          </a:p>
          <a:p>
            <a:pPr marL="0" indent="0" algn="ctr">
              <a:buNone/>
            </a:pPr>
            <a:r>
              <a:rPr lang="es-CO" dirty="0" smtClean="0"/>
              <a:t> </a:t>
            </a:r>
            <a:r>
              <a:rPr lang="es-CO" dirty="0" smtClean="0">
                <a:solidFill>
                  <a:srgbClr val="FF0000"/>
                </a:solidFill>
              </a:rPr>
              <a:t>1Timoteo 2:2</a:t>
            </a:r>
            <a:r>
              <a:rPr lang="es-CO" dirty="0" smtClean="0"/>
              <a:t>. «</a:t>
            </a:r>
            <a:r>
              <a:rPr lang="es-CO" dirty="0" smtClean="0">
                <a:latin typeface="Agency FB" pitchFamily="34" charset="0"/>
              </a:rPr>
              <a:t>orad……por </a:t>
            </a:r>
            <a:r>
              <a:rPr lang="es-CO" dirty="0">
                <a:latin typeface="Agency FB" pitchFamily="34" charset="0"/>
              </a:rPr>
              <a:t>los reyes y por todos los que están en eminencia: que vivamos quieta y reposadamente en toda piedad e </a:t>
            </a:r>
            <a:r>
              <a:rPr lang="es-CO" dirty="0" smtClean="0">
                <a:latin typeface="Agency FB" pitchFamily="34" charset="0"/>
              </a:rPr>
              <a:t>integridad</a:t>
            </a:r>
            <a:r>
              <a:rPr lang="es-CO" dirty="0" smtClean="0"/>
              <a:t>». </a:t>
            </a:r>
            <a:endParaRPr lang="es-CO" dirty="0"/>
          </a:p>
          <a:p>
            <a:pPr marL="0" indent="0" algn="ctr">
              <a:buNone/>
            </a:pPr>
            <a:r>
              <a:rPr lang="es-CO" b="1" dirty="0" smtClean="0">
                <a:solidFill>
                  <a:srgbClr val="0070C0"/>
                </a:solidFill>
              </a:rPr>
              <a:t>Presidente, ministros, gobernadores, alcaldes, profesores</a:t>
            </a:r>
            <a:r>
              <a:rPr lang="es-CO" b="1" dirty="0">
                <a:solidFill>
                  <a:srgbClr val="0070C0"/>
                </a:solidFill>
              </a:rPr>
              <a:t>, policías, jueces y </a:t>
            </a:r>
            <a:r>
              <a:rPr lang="es-CO" b="1" dirty="0" smtClean="0">
                <a:solidFill>
                  <a:srgbClr val="0070C0"/>
                </a:solidFill>
              </a:rPr>
              <a:t>demás funcionarios locales </a:t>
            </a:r>
            <a:r>
              <a:rPr lang="es-CO" b="1" dirty="0">
                <a:solidFill>
                  <a:srgbClr val="0070C0"/>
                </a:solidFill>
              </a:rPr>
              <a:t>todos son autoridades delegadas por Dios. Puesto que representan la autoridad de Dios, debemos obedecerles</a:t>
            </a:r>
            <a:r>
              <a:rPr lang="es-CO" dirty="0"/>
              <a:t>. La Biblia dice:</a:t>
            </a:r>
          </a:p>
        </p:txBody>
      </p:sp>
    </p:spTree>
    <p:extLst>
      <p:ext uri="{BB962C8B-B14F-4D97-AF65-F5344CB8AC3E}">
        <p14:creationId xmlns:p14="http://schemas.microsoft.com/office/powerpoint/2010/main" val="386828870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blipFill>
            <a:blip r:embed="rId2"/>
            <a:tile tx="0" ty="0" sx="100000" sy="100000" flip="none" algn="tl"/>
          </a:blipFill>
        </p:spPr>
        <p:txBody>
          <a:bodyPr>
            <a:normAutofit fontScale="92500" lnSpcReduction="20000"/>
          </a:bodyPr>
          <a:lstStyle/>
          <a:p>
            <a:pPr marL="0" indent="0" algn="ctr">
              <a:buNone/>
            </a:pPr>
            <a:r>
              <a:rPr lang="es-CO" dirty="0" smtClean="0"/>
              <a:t>«</a:t>
            </a:r>
            <a:r>
              <a:rPr lang="es-CO" dirty="0" smtClean="0">
                <a:latin typeface="Agency FB" pitchFamily="34" charset="0"/>
              </a:rPr>
              <a:t>Sométase </a:t>
            </a:r>
            <a:r>
              <a:rPr lang="es-CO" dirty="0">
                <a:latin typeface="Agency FB" pitchFamily="34" charset="0"/>
              </a:rPr>
              <a:t>toda persona a las autoridades superiores; porque no hay autoridad sino de parte de Dios, y las que hay, por Dios han sido </a:t>
            </a:r>
            <a:r>
              <a:rPr lang="es-CO" dirty="0" smtClean="0">
                <a:latin typeface="Agency FB" pitchFamily="34" charset="0"/>
              </a:rPr>
              <a:t>establecidas</a:t>
            </a:r>
            <a:r>
              <a:rPr lang="es-CO" dirty="0" smtClean="0"/>
              <a:t>» </a:t>
            </a:r>
            <a:r>
              <a:rPr lang="es-CO" b="1" dirty="0">
                <a:solidFill>
                  <a:srgbClr val="FF0000"/>
                </a:solidFill>
              </a:rPr>
              <a:t>(Romanos 13:1).</a:t>
            </a:r>
          </a:p>
          <a:p>
            <a:pPr marL="0" indent="0" algn="ctr">
              <a:buNone/>
            </a:pPr>
            <a:endParaRPr lang="es-CO" b="1" dirty="0" smtClean="0">
              <a:solidFill>
                <a:srgbClr val="0070C0"/>
              </a:solidFill>
            </a:endParaRPr>
          </a:p>
          <a:p>
            <a:pPr marL="0" indent="0" algn="ctr">
              <a:buNone/>
            </a:pPr>
            <a:r>
              <a:rPr lang="es-CO" b="1" dirty="0" smtClean="0">
                <a:solidFill>
                  <a:srgbClr val="0070C0"/>
                </a:solidFill>
              </a:rPr>
              <a:t>Los </a:t>
            </a:r>
            <a:r>
              <a:rPr lang="es-CO" b="1" dirty="0">
                <a:solidFill>
                  <a:srgbClr val="0070C0"/>
                </a:solidFill>
              </a:rPr>
              <a:t>cristianos debemos ser ciudadanos que obedecen la ley. El estudiante en la escuela da honor a Dios cuando obedece las reglas del establecimiento y demuestra respeto hacia los maestros. Cuando no hace esto deshonra a Dios. Como seguidores de Jesucristo debemos regir nuestras vidas por el principio de obediencia</a:t>
            </a:r>
            <a:r>
              <a:rPr lang="es-CO" dirty="0"/>
              <a:t>. La Biblia dice:</a:t>
            </a:r>
          </a:p>
          <a:p>
            <a:pPr marL="0" indent="0">
              <a:buNone/>
            </a:pPr>
            <a:endParaRPr lang="es-CO" dirty="0" smtClean="0"/>
          </a:p>
          <a:p>
            <a:pPr marL="0" indent="0" algn="ctr">
              <a:buNone/>
            </a:pPr>
            <a:r>
              <a:rPr lang="es-CO" dirty="0" smtClean="0"/>
              <a:t>«</a:t>
            </a:r>
            <a:r>
              <a:rPr lang="es-CO" dirty="0" smtClean="0">
                <a:latin typeface="Agency FB" pitchFamily="34" charset="0"/>
              </a:rPr>
              <a:t>Por </a:t>
            </a:r>
            <a:r>
              <a:rPr lang="es-CO" dirty="0">
                <a:latin typeface="Agency FB" pitchFamily="34" charset="0"/>
              </a:rPr>
              <a:t>Causa Del Señor someteos a toda institución humana . . </a:t>
            </a:r>
            <a:r>
              <a:rPr lang="es-CO" dirty="0" smtClean="0">
                <a:latin typeface="Agency FB" pitchFamily="34" charset="0"/>
              </a:rPr>
              <a:t>.</a:t>
            </a:r>
            <a:r>
              <a:rPr lang="es-CO" dirty="0" smtClean="0"/>
              <a:t>» </a:t>
            </a:r>
            <a:r>
              <a:rPr lang="es-CO" b="1" dirty="0">
                <a:solidFill>
                  <a:srgbClr val="FF0000"/>
                </a:solidFill>
              </a:rPr>
              <a:t>(1 Pedro 2:13</a:t>
            </a:r>
            <a:r>
              <a:rPr lang="es-CO" b="1" dirty="0" smtClean="0">
                <a:solidFill>
                  <a:srgbClr val="FF0000"/>
                </a:solidFill>
              </a:rPr>
              <a:t>).</a:t>
            </a:r>
            <a:endParaRPr lang="es-CO" b="1" dirty="0">
              <a:solidFill>
                <a:srgbClr val="FF0000"/>
              </a:solidFill>
            </a:endParaRPr>
          </a:p>
        </p:txBody>
      </p:sp>
    </p:spTree>
    <p:extLst>
      <p:ext uri="{BB962C8B-B14F-4D97-AF65-F5344CB8AC3E}">
        <p14:creationId xmlns:p14="http://schemas.microsoft.com/office/powerpoint/2010/main" val="17347955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7" dur="500"/>
                                        <p:tgtEl>
                                          <p:spTgt spid="3">
                                            <p:txEl>
                                              <p:pRg st="2" end="2"/>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620689"/>
            <a:ext cx="5122912" cy="3744416"/>
          </a:xfrm>
        </p:spPr>
        <p:txBody>
          <a:bodyPr>
            <a:normAutofit fontScale="92500" lnSpcReduction="10000"/>
          </a:bodyPr>
          <a:lstStyle/>
          <a:p>
            <a:pPr marL="0" indent="0" algn="ctr">
              <a:buNone/>
            </a:pPr>
            <a:r>
              <a:rPr lang="es-CO" dirty="0"/>
              <a:t>Nuestro Señor nunca participó en ninguna rebelión. Le enseñó a la gente a obedecer a las autoridades del gobierno. Cuando los fariseos le preguntaron a Jesús si debían pagar impuestos a César, el Señor les respondió</a:t>
            </a:r>
            <a:r>
              <a:rPr lang="es-CO" dirty="0" smtClean="0"/>
              <a:t>:</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1268760"/>
            <a:ext cx="2857500" cy="29603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619672" y="5085184"/>
            <a:ext cx="5677222" cy="1661993"/>
          </a:xfrm>
          <a:prstGeom prst="rect">
            <a:avLst/>
          </a:prstGeom>
        </p:spPr>
        <p:txBody>
          <a:bodyPr wrap="square">
            <a:spAutoFit/>
          </a:bodyPr>
          <a:lstStyle/>
          <a:p>
            <a:pPr algn="ctr"/>
            <a:r>
              <a:rPr lang="es-CO" sz="2800" dirty="0" smtClean="0"/>
              <a:t>«Dad</a:t>
            </a:r>
            <a:r>
              <a:rPr lang="es-CO" sz="2800" dirty="0"/>
              <a:t>, pues, a César lo que es de César, y a Dios lo que es de </a:t>
            </a:r>
            <a:r>
              <a:rPr lang="es-CO" sz="2800" dirty="0" smtClean="0"/>
              <a:t>Dios» </a:t>
            </a:r>
          </a:p>
          <a:p>
            <a:pPr algn="ctr"/>
            <a:r>
              <a:rPr lang="es-CO" sz="2800" dirty="0" smtClean="0"/>
              <a:t>(</a:t>
            </a:r>
            <a:r>
              <a:rPr lang="es-CO" sz="2800" dirty="0"/>
              <a:t>Mateo 22:21).</a:t>
            </a:r>
          </a:p>
          <a:p>
            <a:endParaRPr lang="es-CO" dirty="0"/>
          </a:p>
        </p:txBody>
      </p:sp>
    </p:spTree>
    <p:extLst>
      <p:ext uri="{BB962C8B-B14F-4D97-AF65-F5344CB8AC3E}">
        <p14:creationId xmlns:p14="http://schemas.microsoft.com/office/powerpoint/2010/main" val="242290559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accent6">
              <a:lumMod val="40000"/>
              <a:lumOff val="60000"/>
            </a:schemeClr>
          </a:solidFill>
        </p:spPr>
        <p:txBody>
          <a:bodyPr>
            <a:normAutofit fontScale="90000"/>
          </a:bodyPr>
          <a:lstStyle/>
          <a:p>
            <a:r>
              <a:rPr lang="es-CO" dirty="0" smtClean="0"/>
              <a:t>3°: DIOS DELEGA SU AUTORIDAD SOBRE LA </a:t>
            </a:r>
            <a:r>
              <a:rPr lang="es-CO" u="sng" dirty="0" smtClean="0"/>
              <a:t>IGLESIA</a:t>
            </a:r>
            <a:endParaRPr lang="es-CO" u="sng" dirty="0"/>
          </a:p>
        </p:txBody>
      </p:sp>
      <p:sp>
        <p:nvSpPr>
          <p:cNvPr id="3" name="2 Marcador de contenido"/>
          <p:cNvSpPr>
            <a:spLocks noGrp="1"/>
          </p:cNvSpPr>
          <p:nvPr>
            <p:ph idx="1"/>
          </p:nvPr>
        </p:nvSpPr>
        <p:spPr>
          <a:xfrm>
            <a:off x="457200" y="1600201"/>
            <a:ext cx="5338936" cy="3340968"/>
          </a:xfrm>
        </p:spPr>
        <p:txBody>
          <a:bodyPr>
            <a:normAutofit lnSpcReduction="10000"/>
          </a:bodyPr>
          <a:lstStyle/>
          <a:p>
            <a:pPr marL="0" indent="0" algn="ctr">
              <a:buNone/>
            </a:pPr>
            <a:r>
              <a:rPr lang="es-CO" b="1" dirty="0">
                <a:solidFill>
                  <a:srgbClr val="FF0000"/>
                </a:solidFill>
              </a:rPr>
              <a:t>El plan de Dios es que Cristo sea la Cabeza de </a:t>
            </a:r>
            <a:r>
              <a:rPr lang="es-CO" b="1" dirty="0" smtClean="0">
                <a:solidFill>
                  <a:srgbClr val="FF0000"/>
                </a:solidFill>
              </a:rPr>
              <a:t>la </a:t>
            </a:r>
            <a:r>
              <a:rPr lang="es-CO" b="1" dirty="0">
                <a:solidFill>
                  <a:srgbClr val="FF0000"/>
                </a:solidFill>
              </a:rPr>
              <a:t>iglesia. Bajo la autoridad de Cristo están los líderes designados por Dios, tales como ancianos, pastores, diáconos y </a:t>
            </a:r>
            <a:r>
              <a:rPr lang="es-CO" b="1" dirty="0" smtClean="0">
                <a:solidFill>
                  <a:srgbClr val="FF0000"/>
                </a:solidFill>
              </a:rPr>
              <a:t>maestros, etc. </a:t>
            </a:r>
            <a:endParaRPr lang="es-CO" b="1"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1988840"/>
            <a:ext cx="2664296" cy="31683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755576" y="5517232"/>
            <a:ext cx="7416824" cy="954107"/>
          </a:xfrm>
          <a:prstGeom prst="rect">
            <a:avLst/>
          </a:prstGeom>
        </p:spPr>
        <p:txBody>
          <a:bodyPr wrap="square">
            <a:spAutoFit/>
          </a:bodyPr>
          <a:lstStyle/>
          <a:p>
            <a:pPr algn="ctr"/>
            <a:r>
              <a:rPr lang="es-CO" sz="2800" dirty="0"/>
              <a:t>Por tanto. Debemos someternos a las autoridades de la iglesia, delegadas por Dios. La Biblia dice:</a:t>
            </a:r>
          </a:p>
        </p:txBody>
      </p:sp>
    </p:spTree>
    <p:extLst>
      <p:ext uri="{BB962C8B-B14F-4D97-AF65-F5344CB8AC3E}">
        <p14:creationId xmlns:p14="http://schemas.microsoft.com/office/powerpoint/2010/main" val="28927238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2050"/>
                                        </p:tgtEl>
                                        <p:attrNameLst>
                                          <p:attrName>style.visibility</p:attrName>
                                        </p:attrNameLst>
                                      </p:cBhvr>
                                      <p:to>
                                        <p:strVal val="visible"/>
                                      </p:to>
                                    </p:set>
                                    <p:animEffect transition="in" filter="wipe(down)">
                                      <p:cBhvr>
                                        <p:cTn id="23" dur="580">
                                          <p:stCondLst>
                                            <p:cond delay="0"/>
                                          </p:stCondLst>
                                        </p:cTn>
                                        <p:tgtEl>
                                          <p:spTgt spid="2050"/>
                                        </p:tgtEl>
                                      </p:cBhvr>
                                    </p:animEffect>
                                    <p:anim calcmode="lin" valueType="num">
                                      <p:cBhvr>
                                        <p:cTn id="24"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29" dur="26">
                                          <p:stCondLst>
                                            <p:cond delay="650"/>
                                          </p:stCondLst>
                                        </p:cTn>
                                        <p:tgtEl>
                                          <p:spTgt spid="2050"/>
                                        </p:tgtEl>
                                      </p:cBhvr>
                                      <p:to x="100000" y="60000"/>
                                    </p:animScale>
                                    <p:animScale>
                                      <p:cBhvr>
                                        <p:cTn id="30" dur="166" decel="50000">
                                          <p:stCondLst>
                                            <p:cond delay="676"/>
                                          </p:stCondLst>
                                        </p:cTn>
                                        <p:tgtEl>
                                          <p:spTgt spid="2050"/>
                                        </p:tgtEl>
                                      </p:cBhvr>
                                      <p:to x="100000" y="100000"/>
                                    </p:animScale>
                                    <p:animScale>
                                      <p:cBhvr>
                                        <p:cTn id="31" dur="26">
                                          <p:stCondLst>
                                            <p:cond delay="1312"/>
                                          </p:stCondLst>
                                        </p:cTn>
                                        <p:tgtEl>
                                          <p:spTgt spid="2050"/>
                                        </p:tgtEl>
                                      </p:cBhvr>
                                      <p:to x="100000" y="80000"/>
                                    </p:animScale>
                                    <p:animScale>
                                      <p:cBhvr>
                                        <p:cTn id="32" dur="166" decel="50000">
                                          <p:stCondLst>
                                            <p:cond delay="1338"/>
                                          </p:stCondLst>
                                        </p:cTn>
                                        <p:tgtEl>
                                          <p:spTgt spid="2050"/>
                                        </p:tgtEl>
                                      </p:cBhvr>
                                      <p:to x="100000" y="100000"/>
                                    </p:animScale>
                                    <p:animScale>
                                      <p:cBhvr>
                                        <p:cTn id="33" dur="26">
                                          <p:stCondLst>
                                            <p:cond delay="1642"/>
                                          </p:stCondLst>
                                        </p:cTn>
                                        <p:tgtEl>
                                          <p:spTgt spid="2050"/>
                                        </p:tgtEl>
                                      </p:cBhvr>
                                      <p:to x="100000" y="90000"/>
                                    </p:animScale>
                                    <p:animScale>
                                      <p:cBhvr>
                                        <p:cTn id="34" dur="166" decel="50000">
                                          <p:stCondLst>
                                            <p:cond delay="1668"/>
                                          </p:stCondLst>
                                        </p:cTn>
                                        <p:tgtEl>
                                          <p:spTgt spid="2050"/>
                                        </p:tgtEl>
                                      </p:cBhvr>
                                      <p:to x="100000" y="100000"/>
                                    </p:animScale>
                                    <p:animScale>
                                      <p:cBhvr>
                                        <p:cTn id="35" dur="26">
                                          <p:stCondLst>
                                            <p:cond delay="1808"/>
                                          </p:stCondLst>
                                        </p:cTn>
                                        <p:tgtEl>
                                          <p:spTgt spid="2050"/>
                                        </p:tgtEl>
                                      </p:cBhvr>
                                      <p:to x="100000" y="95000"/>
                                    </p:animScale>
                                    <p:animScale>
                                      <p:cBhvr>
                                        <p:cTn id="36" dur="166" decel="50000">
                                          <p:stCondLst>
                                            <p:cond delay="1834"/>
                                          </p:stCondLst>
                                        </p:cTn>
                                        <p:tgtEl>
                                          <p:spTgt spid="2050"/>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ipe(down)">
                                      <p:cBhvr>
                                        <p:cTn id="39" dur="580">
                                          <p:stCondLst>
                                            <p:cond delay="0"/>
                                          </p:stCondLst>
                                        </p:cTn>
                                        <p:tgtEl>
                                          <p:spTgt spid="5"/>
                                        </p:tgtEl>
                                      </p:cBhvr>
                                    </p:animEffect>
                                    <p:anim calcmode="lin" valueType="num">
                                      <p:cBhvr>
                                        <p:cTn id="40"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45" dur="26">
                                          <p:stCondLst>
                                            <p:cond delay="650"/>
                                          </p:stCondLst>
                                        </p:cTn>
                                        <p:tgtEl>
                                          <p:spTgt spid="5"/>
                                        </p:tgtEl>
                                      </p:cBhvr>
                                      <p:to x="100000" y="60000"/>
                                    </p:animScale>
                                    <p:animScale>
                                      <p:cBhvr>
                                        <p:cTn id="46" dur="166" decel="50000">
                                          <p:stCondLst>
                                            <p:cond delay="676"/>
                                          </p:stCondLst>
                                        </p:cTn>
                                        <p:tgtEl>
                                          <p:spTgt spid="5"/>
                                        </p:tgtEl>
                                      </p:cBhvr>
                                      <p:to x="100000" y="100000"/>
                                    </p:animScale>
                                    <p:animScale>
                                      <p:cBhvr>
                                        <p:cTn id="47" dur="26">
                                          <p:stCondLst>
                                            <p:cond delay="1312"/>
                                          </p:stCondLst>
                                        </p:cTn>
                                        <p:tgtEl>
                                          <p:spTgt spid="5"/>
                                        </p:tgtEl>
                                      </p:cBhvr>
                                      <p:to x="100000" y="80000"/>
                                    </p:animScale>
                                    <p:animScale>
                                      <p:cBhvr>
                                        <p:cTn id="48" dur="166" decel="50000">
                                          <p:stCondLst>
                                            <p:cond delay="1338"/>
                                          </p:stCondLst>
                                        </p:cTn>
                                        <p:tgtEl>
                                          <p:spTgt spid="5"/>
                                        </p:tgtEl>
                                      </p:cBhvr>
                                      <p:to x="100000" y="100000"/>
                                    </p:animScale>
                                    <p:animScale>
                                      <p:cBhvr>
                                        <p:cTn id="49" dur="26">
                                          <p:stCondLst>
                                            <p:cond delay="1642"/>
                                          </p:stCondLst>
                                        </p:cTn>
                                        <p:tgtEl>
                                          <p:spTgt spid="5"/>
                                        </p:tgtEl>
                                      </p:cBhvr>
                                      <p:to x="100000" y="90000"/>
                                    </p:animScale>
                                    <p:animScale>
                                      <p:cBhvr>
                                        <p:cTn id="50" dur="166" decel="50000">
                                          <p:stCondLst>
                                            <p:cond delay="1668"/>
                                          </p:stCondLst>
                                        </p:cTn>
                                        <p:tgtEl>
                                          <p:spTgt spid="5"/>
                                        </p:tgtEl>
                                      </p:cBhvr>
                                      <p:to x="100000" y="100000"/>
                                    </p:animScale>
                                    <p:animScale>
                                      <p:cBhvr>
                                        <p:cTn id="51" dur="26">
                                          <p:stCondLst>
                                            <p:cond delay="1808"/>
                                          </p:stCondLst>
                                        </p:cTn>
                                        <p:tgtEl>
                                          <p:spTgt spid="5"/>
                                        </p:tgtEl>
                                      </p:cBhvr>
                                      <p:to x="100000" y="95000"/>
                                    </p:animScale>
                                    <p:animScale>
                                      <p:cBhvr>
                                        <p:cTn id="52"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2016224"/>
          </a:xfrm>
        </p:spPr>
        <p:txBody>
          <a:bodyPr>
            <a:normAutofit lnSpcReduction="10000"/>
          </a:bodyPr>
          <a:lstStyle/>
          <a:p>
            <a:pPr marL="0" indent="0" algn="ctr">
              <a:buNone/>
            </a:pPr>
            <a:r>
              <a:rPr lang="es-CO" dirty="0" smtClean="0"/>
              <a:t>«</a:t>
            </a:r>
            <a:r>
              <a:rPr lang="es-CO" dirty="0" smtClean="0">
                <a:latin typeface="Agency FB" pitchFamily="34" charset="0"/>
              </a:rPr>
              <a:t>Obedeced </a:t>
            </a:r>
            <a:r>
              <a:rPr lang="es-CO" dirty="0">
                <a:latin typeface="Agency FB" pitchFamily="34" charset="0"/>
              </a:rPr>
              <a:t>a vuestros pastores, y sujetaos a ellos; porque ellos velan por vuestras almas, como quienes han de dar cuenta; para que lo hagan con alegría, y no quejándose . . </a:t>
            </a:r>
            <a:r>
              <a:rPr lang="es-CO" dirty="0" smtClean="0">
                <a:latin typeface="Agency FB" pitchFamily="34" charset="0"/>
              </a:rPr>
              <a:t>.»</a:t>
            </a:r>
          </a:p>
          <a:p>
            <a:pPr marL="0" indent="0" algn="ctr">
              <a:buNone/>
            </a:pPr>
            <a:r>
              <a:rPr lang="es-CO" dirty="0" smtClean="0">
                <a:latin typeface="Agency FB" pitchFamily="34" charset="0"/>
              </a:rPr>
              <a:t> </a:t>
            </a:r>
            <a:r>
              <a:rPr lang="es-CO" dirty="0" smtClean="0">
                <a:solidFill>
                  <a:srgbClr val="FF0000"/>
                </a:solidFill>
              </a:rPr>
              <a:t>(</a:t>
            </a:r>
            <a:r>
              <a:rPr lang="es-CO" dirty="0">
                <a:solidFill>
                  <a:srgbClr val="FF0000"/>
                </a:solidFill>
              </a:rPr>
              <a:t>Hebreos 13:17</a:t>
            </a:r>
            <a:r>
              <a:rPr lang="es-CO" dirty="0" smtClean="0">
                <a:solidFill>
                  <a:srgbClr val="FF0000"/>
                </a:solidFill>
              </a:rPr>
              <a:t>).</a:t>
            </a:r>
            <a:endParaRPr lang="es-CO" dirty="0"/>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6648" y="2492896"/>
            <a:ext cx="1724025" cy="17998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67896" y="2599968"/>
            <a:ext cx="6768752" cy="1692771"/>
          </a:xfrm>
          <a:prstGeom prst="rect">
            <a:avLst/>
          </a:prstGeom>
        </p:spPr>
        <p:txBody>
          <a:bodyPr wrap="square">
            <a:spAutoFit/>
          </a:bodyPr>
          <a:lstStyle/>
          <a:p>
            <a:pPr algn="ctr"/>
            <a:r>
              <a:rPr lang="es-CO" sz="2800" dirty="0"/>
              <a:t>Aquellos que tienen autoridad en la iglesia no deben </a:t>
            </a:r>
            <a:r>
              <a:rPr lang="es-CO" sz="2800" u="sng" dirty="0"/>
              <a:t>imponerse</a:t>
            </a:r>
            <a:r>
              <a:rPr lang="es-CO" sz="2800" dirty="0"/>
              <a:t> al pueblo de Dios, sino en cambio, servirlos y ser ejemplo para ellos. </a:t>
            </a:r>
          </a:p>
          <a:p>
            <a:endParaRPr lang="es-CO" dirty="0"/>
          </a:p>
        </p:txBody>
      </p:sp>
      <p:sp>
        <p:nvSpPr>
          <p:cNvPr id="4" name="3 Rectángulo"/>
          <p:cNvSpPr/>
          <p:nvPr/>
        </p:nvSpPr>
        <p:spPr>
          <a:xfrm>
            <a:off x="0" y="4327823"/>
            <a:ext cx="9144000" cy="2554545"/>
          </a:xfrm>
          <a:prstGeom prst="rect">
            <a:avLst/>
          </a:prstGeom>
        </p:spPr>
        <p:txBody>
          <a:bodyPr wrap="square">
            <a:spAutoFit/>
          </a:bodyPr>
          <a:lstStyle/>
          <a:p>
            <a:pPr algn="ctr"/>
            <a:r>
              <a:rPr lang="es-CO" sz="2400" dirty="0"/>
              <a:t>Respecto a los ancianos, la Biblia dice:</a:t>
            </a:r>
          </a:p>
          <a:p>
            <a:pPr algn="ctr"/>
            <a:r>
              <a:rPr lang="es-CO" sz="2400" dirty="0"/>
              <a:t>«</a:t>
            </a:r>
            <a:r>
              <a:rPr lang="es-CO" sz="2800" dirty="0">
                <a:latin typeface="Agency FB" pitchFamily="34" charset="0"/>
              </a:rPr>
              <a:t>Apacentad la grey de Dios que está entre vosotros, cuidando de ella, no por fuerza, sino voluntariamente; no por ganancia deshonesta [dinero], sino con ánimo pronto; no como teniendo señorío sobre los que están a vuestro cuidado, sino siendo ejemplos de la grey</a:t>
            </a:r>
            <a:r>
              <a:rPr lang="es-CO" sz="2400" dirty="0"/>
              <a:t>»</a:t>
            </a:r>
          </a:p>
          <a:p>
            <a:pPr algn="ctr"/>
            <a:r>
              <a:rPr lang="es-CO" sz="2400" b="1" dirty="0">
                <a:solidFill>
                  <a:srgbClr val="FF0000"/>
                </a:solidFill>
              </a:rPr>
              <a:t> (1 Pedro 5:2–3).</a:t>
            </a:r>
          </a:p>
        </p:txBody>
      </p:sp>
    </p:spTree>
    <p:extLst>
      <p:ext uri="{BB962C8B-B14F-4D97-AF65-F5344CB8AC3E}">
        <p14:creationId xmlns:p14="http://schemas.microsoft.com/office/powerpoint/2010/main" val="198231456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dirty="0" smtClean="0"/>
              <a:t>4°: DIOS DELEGA SU AUTORIDAS SOBRE EL </a:t>
            </a:r>
            <a:r>
              <a:rPr lang="es-CO" u="sng" dirty="0" smtClean="0"/>
              <a:t>TRABAJO</a:t>
            </a:r>
            <a:endParaRPr lang="es-CO" u="sng" dirty="0"/>
          </a:p>
        </p:txBody>
      </p:sp>
      <p:sp>
        <p:nvSpPr>
          <p:cNvPr id="3" name="2 Marcador de contenido"/>
          <p:cNvSpPr>
            <a:spLocks noGrp="1"/>
          </p:cNvSpPr>
          <p:nvPr>
            <p:ph idx="1"/>
          </p:nvPr>
        </p:nvSpPr>
        <p:spPr>
          <a:xfrm>
            <a:off x="2627784" y="1600200"/>
            <a:ext cx="3816424" cy="2674471"/>
          </a:xfrm>
        </p:spPr>
        <p:txBody>
          <a:bodyPr>
            <a:normAutofit/>
          </a:bodyPr>
          <a:lstStyle/>
          <a:p>
            <a:pPr marL="0" indent="0" algn="ctr">
              <a:buNone/>
            </a:pPr>
            <a:r>
              <a:rPr lang="es-CO" dirty="0" smtClean="0"/>
              <a:t>Nuestro </a:t>
            </a:r>
            <a:r>
              <a:rPr lang="es-CO" dirty="0"/>
              <a:t>jefe o “patrón” representa la autoridad delegada de Dios en el trabajo.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1655295"/>
            <a:ext cx="2016224" cy="261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655296"/>
            <a:ext cx="1743075" cy="261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4725144"/>
            <a:ext cx="8208912" cy="2246769"/>
          </a:xfrm>
          <a:prstGeom prst="rect">
            <a:avLst/>
          </a:prstGeom>
        </p:spPr>
        <p:txBody>
          <a:bodyPr wrap="square">
            <a:spAutoFit/>
          </a:bodyPr>
          <a:lstStyle/>
          <a:p>
            <a:pPr algn="ctr"/>
            <a:r>
              <a:rPr lang="es-CO" sz="2800" dirty="0">
                <a:solidFill>
                  <a:srgbClr val="FF0000"/>
                </a:solidFill>
              </a:rPr>
              <a:t>Honramos a Dios cuando hacemos nuestro trabajo lo mejor posible por causa del Señor. Dios no se complace cuando hacemos nuestro trabajo en forma descuidada y a medias. Él quiere que lo hagamos </a:t>
            </a:r>
            <a:r>
              <a:rPr lang="es-CO" sz="2800" dirty="0" smtClean="0">
                <a:solidFill>
                  <a:srgbClr val="FF0000"/>
                </a:solidFill>
              </a:rPr>
              <a:t>como para Él</a:t>
            </a:r>
            <a:r>
              <a:rPr lang="es-CO" sz="2800" dirty="0" smtClean="0"/>
              <a:t>.</a:t>
            </a:r>
          </a:p>
          <a:p>
            <a:pPr algn="ctr"/>
            <a:r>
              <a:rPr lang="es-CO" sz="2800" dirty="0" smtClean="0"/>
              <a:t> </a:t>
            </a:r>
            <a:r>
              <a:rPr lang="es-CO" sz="2800" dirty="0"/>
              <a:t>La Biblia dice:</a:t>
            </a:r>
          </a:p>
        </p:txBody>
      </p:sp>
    </p:spTree>
    <p:extLst>
      <p:ext uri="{BB962C8B-B14F-4D97-AF65-F5344CB8AC3E}">
        <p14:creationId xmlns:p14="http://schemas.microsoft.com/office/powerpoint/2010/main" val="265590338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circle(in)">
                                      <p:cBhvr>
                                        <p:cTn id="10" dur="2000"/>
                                        <p:tgtEl>
                                          <p:spTgt spid="2050"/>
                                        </p:tgtEl>
                                      </p:cBhvr>
                                    </p:animEffect>
                                  </p:childTnLst>
                                </p:cTn>
                              </p:par>
                              <p:par>
                                <p:cTn id="11" presetID="6" presetClass="entr" presetSubtype="16" fill="hold" nodeType="withEffect">
                                  <p:stCondLst>
                                    <p:cond delay="0"/>
                                  </p:stCondLst>
                                  <p:childTnLst>
                                    <p:set>
                                      <p:cBhvr>
                                        <p:cTn id="12" dur="1" fill="hold">
                                          <p:stCondLst>
                                            <p:cond delay="0"/>
                                          </p:stCondLst>
                                        </p:cTn>
                                        <p:tgtEl>
                                          <p:spTgt spid="2051"/>
                                        </p:tgtEl>
                                        <p:attrNameLst>
                                          <p:attrName>style.visibility</p:attrName>
                                        </p:attrNameLst>
                                      </p:cBhvr>
                                      <p:to>
                                        <p:strVal val="visible"/>
                                      </p:to>
                                    </p:set>
                                    <p:animEffect transition="in" filter="circle(in)">
                                      <p:cBhvr>
                                        <p:cTn id="13" dur="2000"/>
                                        <p:tgtEl>
                                          <p:spTgt spid="2051"/>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circle(in)">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E6DCAC">
                <a:lumMod val="0"/>
                <a:lumOff val="100000"/>
                <a:alpha val="0"/>
              </a:srgbClr>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264696"/>
          </a:xfrm>
        </p:spPr>
        <p:txBody>
          <a:bodyPr>
            <a:normAutofit fontScale="85000" lnSpcReduction="10000"/>
          </a:bodyPr>
          <a:lstStyle/>
          <a:p>
            <a:pPr marL="0" indent="0" algn="ctr">
              <a:buNone/>
            </a:pPr>
            <a:r>
              <a:rPr lang="es-CO" dirty="0"/>
              <a:t>Siervos, obedeced en todo a vuestros amos terrenales, no sirviendo al ojo, como los que quieren agradar a los hombres, sino con corazón sincero, temiendo a Dios </a:t>
            </a:r>
            <a:r>
              <a:rPr lang="es-CO" dirty="0">
                <a:solidFill>
                  <a:srgbClr val="FF0000"/>
                </a:solidFill>
              </a:rPr>
              <a:t>(Colosenses 3:22).</a:t>
            </a:r>
          </a:p>
          <a:p>
            <a:pPr marL="0" indent="0">
              <a:buNone/>
            </a:pPr>
            <a:endParaRPr lang="es-CO" b="1" dirty="0" smtClean="0">
              <a:solidFill>
                <a:srgbClr val="0070C0"/>
              </a:solidFill>
            </a:endParaRPr>
          </a:p>
          <a:p>
            <a:pPr marL="0" indent="0" algn="ctr">
              <a:buNone/>
            </a:pPr>
            <a:r>
              <a:rPr lang="es-CO" b="1" dirty="0" smtClean="0">
                <a:solidFill>
                  <a:srgbClr val="0070C0"/>
                </a:solidFill>
              </a:rPr>
              <a:t>Aquí </a:t>
            </a:r>
            <a:r>
              <a:rPr lang="es-CO" b="1" dirty="0">
                <a:solidFill>
                  <a:srgbClr val="0070C0"/>
                </a:solidFill>
              </a:rPr>
              <a:t>la palabra “siervo” significa sencillamente un empleado, una persona que es empleada por otra. La Biblia nos dice que los empleados deben estar sujetos a sus jefes, no sólo a los que son bondadosos y gentiles, sino también a aquellos con quienes es difícil llevarse bien</a:t>
            </a:r>
            <a:r>
              <a:rPr lang="es-CO" dirty="0"/>
              <a:t>. </a:t>
            </a:r>
            <a:endParaRPr lang="es-CO" dirty="0" smtClean="0"/>
          </a:p>
          <a:p>
            <a:pPr marL="0" indent="0">
              <a:buNone/>
            </a:pPr>
            <a:endParaRPr lang="es-CO" dirty="0" smtClean="0"/>
          </a:p>
          <a:p>
            <a:pPr marL="0" indent="0" algn="ctr">
              <a:buNone/>
            </a:pPr>
            <a:r>
              <a:rPr lang="es-CO" dirty="0" smtClean="0"/>
              <a:t>La </a:t>
            </a:r>
            <a:r>
              <a:rPr lang="es-CO" dirty="0"/>
              <a:t>Biblia </a:t>
            </a:r>
            <a:r>
              <a:rPr lang="es-CO" dirty="0" smtClean="0"/>
              <a:t>dice: «Criados</a:t>
            </a:r>
            <a:r>
              <a:rPr lang="es-CO" dirty="0"/>
              <a:t>, estad sujetos con todo respeto a vuestros amos; no solamente a los buenos y afables, sino también a los difíciles de soportar </a:t>
            </a:r>
            <a:r>
              <a:rPr lang="es-CO" dirty="0">
                <a:solidFill>
                  <a:srgbClr val="FF0000"/>
                </a:solidFill>
              </a:rPr>
              <a:t>(1 Pedro 2:18).</a:t>
            </a:r>
          </a:p>
          <a:p>
            <a:endParaRPr lang="es-CO" dirty="0"/>
          </a:p>
          <a:p>
            <a:endParaRPr lang="es-CO" dirty="0"/>
          </a:p>
        </p:txBody>
      </p:sp>
    </p:spTree>
    <p:extLst>
      <p:ext uri="{BB962C8B-B14F-4D97-AF65-F5344CB8AC3E}">
        <p14:creationId xmlns:p14="http://schemas.microsoft.com/office/powerpoint/2010/main" val="326762510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ipe(down)">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fontScale="92500" lnSpcReduction="10000"/>
          </a:bodyPr>
          <a:lstStyle/>
          <a:p>
            <a:pPr marL="0" indent="0" algn="ctr">
              <a:buNone/>
            </a:pPr>
            <a:r>
              <a:rPr lang="es-CO" dirty="0"/>
              <a:t>Con relación a nuestros empleos, Dios quiere que cada creyente trabaje como si lo estuviera haciendo para el Señor Jesús. </a:t>
            </a:r>
            <a:endParaRPr lang="es-CO" dirty="0" smtClean="0"/>
          </a:p>
          <a:p>
            <a:pPr marL="0" indent="0" algn="ctr">
              <a:buNone/>
            </a:pPr>
            <a:r>
              <a:rPr lang="es-CO" dirty="0" smtClean="0"/>
              <a:t>Ejemplo: </a:t>
            </a:r>
            <a:r>
              <a:rPr lang="es-CO" dirty="0" smtClean="0">
                <a:solidFill>
                  <a:srgbClr val="FF0000"/>
                </a:solidFill>
              </a:rPr>
              <a:t>Un </a:t>
            </a:r>
            <a:r>
              <a:rPr lang="es-CO" dirty="0">
                <a:solidFill>
                  <a:srgbClr val="FF0000"/>
                </a:solidFill>
              </a:rPr>
              <a:t>joven tenía dificultades para desempeñar su trabajo. Su actitud no era buena y la calidad de su trabajo era tal que su patrón no estaba contento con él.</a:t>
            </a:r>
          </a:p>
          <a:p>
            <a:pPr marL="0" indent="0" algn="ctr">
              <a:buNone/>
            </a:pPr>
            <a:r>
              <a:rPr lang="es-CO" dirty="0">
                <a:solidFill>
                  <a:srgbClr val="FF0000"/>
                </a:solidFill>
              </a:rPr>
              <a:t>Un día, el consejero de la Sociedad de Jóvenes le hizo esta pregunta: “</a:t>
            </a:r>
            <a:r>
              <a:rPr lang="es-CO" dirty="0">
                <a:solidFill>
                  <a:srgbClr val="FF0000"/>
                </a:solidFill>
                <a:latin typeface="Agency FB" pitchFamily="34" charset="0"/>
              </a:rPr>
              <a:t>Supongamos que Jesucristo mismo fuera el gerente de esa empresa. ¿Cambiaría eso la calidad de tu trabajo</a:t>
            </a:r>
            <a:r>
              <a:rPr lang="es-CO" dirty="0">
                <a:solidFill>
                  <a:srgbClr val="FF0000"/>
                </a:solidFill>
              </a:rPr>
              <a:t>?”</a:t>
            </a:r>
          </a:p>
          <a:p>
            <a:pPr marL="0" indent="0" algn="ctr">
              <a:buNone/>
            </a:pPr>
            <a:r>
              <a:rPr lang="es-CO" dirty="0">
                <a:solidFill>
                  <a:srgbClr val="FF0000"/>
                </a:solidFill>
              </a:rPr>
              <a:t>Él contestó: “¡</a:t>
            </a:r>
            <a:r>
              <a:rPr lang="es-CO" dirty="0">
                <a:solidFill>
                  <a:srgbClr val="FF0000"/>
                </a:solidFill>
                <a:latin typeface="Agency FB" pitchFamily="34" charset="0"/>
              </a:rPr>
              <a:t>Desde luego que sí! Lo haría lo mejor posible todo el tiempo</a:t>
            </a:r>
            <a:r>
              <a:rPr lang="es-CO" dirty="0" smtClean="0">
                <a:solidFill>
                  <a:srgbClr val="FF0000"/>
                </a:solidFill>
              </a:rPr>
              <a:t>”.</a:t>
            </a:r>
            <a:endParaRPr lang="es-CO" dirty="0">
              <a:solidFill>
                <a:srgbClr val="FF0000"/>
              </a:solidFill>
            </a:endParaRPr>
          </a:p>
        </p:txBody>
      </p:sp>
    </p:spTree>
    <p:extLst>
      <p:ext uri="{BB962C8B-B14F-4D97-AF65-F5344CB8AC3E}">
        <p14:creationId xmlns:p14="http://schemas.microsoft.com/office/powerpoint/2010/main" val="189441295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0"/>
                                        <p:tgtEl>
                                          <p:spTgt spid="3">
                                            <p:txEl>
                                              <p:pRg st="2" end="2"/>
                                            </p:txEl>
                                          </p:spTgt>
                                        </p:tgtEl>
                                      </p:cBhvr>
                                    </p:animEffect>
                                    <p:anim calcmode="lin" valueType="num">
                                      <p:cBhvr>
                                        <p:cTn id="1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1000"/>
                                        <p:tgtEl>
                                          <p:spTgt spid="3">
                                            <p:txEl>
                                              <p:pRg st="3" end="3"/>
                                            </p:txEl>
                                          </p:spTgt>
                                        </p:tgtEl>
                                      </p:cBhvr>
                                    </p:animEffect>
                                    <p:anim calcmode="lin" valueType="num">
                                      <p:cBhvr>
                                        <p:cTn id="1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85000" lnSpcReduction="20000"/>
          </a:bodyPr>
          <a:lstStyle/>
          <a:p>
            <a:pPr marL="0" indent="0" algn="ctr">
              <a:buNone/>
            </a:pPr>
            <a:r>
              <a:rPr lang="es-CO" dirty="0"/>
              <a:t>El consejero le dijo: </a:t>
            </a:r>
            <a:r>
              <a:rPr lang="es-CO" dirty="0">
                <a:latin typeface="Agency FB" pitchFamily="34" charset="0"/>
              </a:rPr>
              <a:t>“¿Sabes que Dios quiere que con sinceridad tú hagas tu trabajo como para el Señor Jesús?</a:t>
            </a:r>
            <a:r>
              <a:rPr lang="es-CO" dirty="0"/>
              <a:t>” Luego, leyeron este versículo:</a:t>
            </a:r>
          </a:p>
          <a:p>
            <a:pPr marL="0" indent="0" algn="ctr">
              <a:buNone/>
            </a:pPr>
            <a:r>
              <a:rPr lang="es-CO" dirty="0" smtClean="0"/>
              <a:t>«</a:t>
            </a:r>
            <a:r>
              <a:rPr lang="es-CO" dirty="0" smtClean="0">
                <a:latin typeface="Agency FB" pitchFamily="34" charset="0"/>
              </a:rPr>
              <a:t>Y </a:t>
            </a:r>
            <a:r>
              <a:rPr lang="es-CO" dirty="0">
                <a:latin typeface="Agency FB" pitchFamily="34" charset="0"/>
              </a:rPr>
              <a:t>todo lo que hagáis, hacedlo de corazón, como para el Señor, y no para los hombres; sabiendo que del Señor recibiréis la recompensa de la herencia, porque a Cristo el Señor </a:t>
            </a:r>
            <a:r>
              <a:rPr lang="es-CO" dirty="0" smtClean="0">
                <a:latin typeface="Agency FB" pitchFamily="34" charset="0"/>
              </a:rPr>
              <a:t>servís</a:t>
            </a:r>
            <a:r>
              <a:rPr lang="es-CO" dirty="0" smtClean="0"/>
              <a:t>»</a:t>
            </a:r>
            <a:r>
              <a:rPr lang="es-CO" dirty="0"/>
              <a:t> </a:t>
            </a:r>
            <a:r>
              <a:rPr lang="es-CO" dirty="0">
                <a:solidFill>
                  <a:srgbClr val="FF0000"/>
                </a:solidFill>
              </a:rPr>
              <a:t>(Colosenses 3:23–24).</a:t>
            </a:r>
          </a:p>
          <a:p>
            <a:endParaRPr lang="es-CO" dirty="0" smtClean="0"/>
          </a:p>
          <a:p>
            <a:pPr marL="0" indent="0" algn="ctr">
              <a:buNone/>
            </a:pPr>
            <a:r>
              <a:rPr lang="es-CO" b="1" dirty="0" smtClean="0">
                <a:solidFill>
                  <a:srgbClr val="0070C0"/>
                </a:solidFill>
              </a:rPr>
              <a:t>La </a:t>
            </a:r>
            <a:r>
              <a:rPr lang="es-CO" b="1" dirty="0">
                <a:solidFill>
                  <a:srgbClr val="0070C0"/>
                </a:solidFill>
              </a:rPr>
              <a:t>Biblia dice que los jefes también tienen responsabilidad ante Dios. Deben ser buenos con quienes trabajan para ellos, reconociendo que tienen un Señor en el Cielo</a:t>
            </a:r>
            <a:r>
              <a:rPr lang="es-CO" dirty="0" smtClean="0"/>
              <a:t>.</a:t>
            </a:r>
          </a:p>
          <a:p>
            <a:pPr algn="ctr"/>
            <a:endParaRPr lang="es-CO" dirty="0"/>
          </a:p>
          <a:p>
            <a:pPr marL="0" indent="0" algn="ctr">
              <a:buNone/>
            </a:pPr>
            <a:r>
              <a:rPr lang="es-CO" dirty="0" smtClean="0"/>
              <a:t> </a:t>
            </a:r>
            <a:r>
              <a:rPr lang="es-CO" dirty="0"/>
              <a:t>La Biblia </a:t>
            </a:r>
            <a:r>
              <a:rPr lang="es-CO" dirty="0" smtClean="0"/>
              <a:t>dice: «</a:t>
            </a:r>
            <a:r>
              <a:rPr lang="es-CO" dirty="0" smtClean="0">
                <a:latin typeface="Agency FB" pitchFamily="34" charset="0"/>
              </a:rPr>
              <a:t>Y </a:t>
            </a:r>
            <a:r>
              <a:rPr lang="es-CO" dirty="0">
                <a:latin typeface="Agency FB" pitchFamily="34" charset="0"/>
              </a:rPr>
              <a:t>vosotros, amos, haced con ellos lo mismo (sed amables y considerados), dejando las amenazas, sabiendo que el Señor de ellos y vuestro está en los cielos, y que para él no hay acepción de </a:t>
            </a:r>
            <a:r>
              <a:rPr lang="es-CO" dirty="0" smtClean="0">
                <a:latin typeface="Agency FB" pitchFamily="34" charset="0"/>
              </a:rPr>
              <a:t>personas</a:t>
            </a:r>
            <a:r>
              <a:rPr lang="es-CO" dirty="0" smtClean="0"/>
              <a:t>» </a:t>
            </a:r>
            <a:r>
              <a:rPr lang="es-CO" b="1" dirty="0">
                <a:solidFill>
                  <a:srgbClr val="FF0000"/>
                </a:solidFill>
              </a:rPr>
              <a:t>(Efesios 6:9).</a:t>
            </a:r>
          </a:p>
        </p:txBody>
      </p:sp>
    </p:spTree>
    <p:extLst>
      <p:ext uri="{BB962C8B-B14F-4D97-AF65-F5344CB8AC3E}">
        <p14:creationId xmlns:p14="http://schemas.microsoft.com/office/powerpoint/2010/main" val="407175952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80">
                                          <p:stCondLst>
                                            <p:cond delay="0"/>
                                          </p:stCondLst>
                                        </p:cTn>
                                        <p:tgtEl>
                                          <p:spTgt spid="3">
                                            <p:txEl>
                                              <p:pRg st="3" end="3"/>
                                            </p:txEl>
                                          </p:spTgt>
                                        </p:tgtEl>
                                      </p:cBhvr>
                                    </p:animEffect>
                                    <p:anim calcmode="lin" valueType="num">
                                      <p:cBhvr>
                                        <p:cTn id="8"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3" end="3"/>
                                            </p:txEl>
                                          </p:spTgt>
                                        </p:tgtEl>
                                      </p:cBhvr>
                                      <p:to x="100000" y="60000"/>
                                    </p:animScale>
                                    <p:animScale>
                                      <p:cBhvr>
                                        <p:cTn id="14" dur="166" decel="50000">
                                          <p:stCondLst>
                                            <p:cond delay="676"/>
                                          </p:stCondLst>
                                        </p:cTn>
                                        <p:tgtEl>
                                          <p:spTgt spid="3">
                                            <p:txEl>
                                              <p:pRg st="3" end="3"/>
                                            </p:txEl>
                                          </p:spTgt>
                                        </p:tgtEl>
                                      </p:cBhvr>
                                      <p:to x="100000" y="100000"/>
                                    </p:animScale>
                                    <p:animScale>
                                      <p:cBhvr>
                                        <p:cTn id="15" dur="26">
                                          <p:stCondLst>
                                            <p:cond delay="1312"/>
                                          </p:stCondLst>
                                        </p:cTn>
                                        <p:tgtEl>
                                          <p:spTgt spid="3">
                                            <p:txEl>
                                              <p:pRg st="3" end="3"/>
                                            </p:txEl>
                                          </p:spTgt>
                                        </p:tgtEl>
                                      </p:cBhvr>
                                      <p:to x="100000" y="80000"/>
                                    </p:animScale>
                                    <p:animScale>
                                      <p:cBhvr>
                                        <p:cTn id="16" dur="166" decel="50000">
                                          <p:stCondLst>
                                            <p:cond delay="1338"/>
                                          </p:stCondLst>
                                        </p:cTn>
                                        <p:tgtEl>
                                          <p:spTgt spid="3">
                                            <p:txEl>
                                              <p:pRg st="3" end="3"/>
                                            </p:txEl>
                                          </p:spTgt>
                                        </p:tgtEl>
                                      </p:cBhvr>
                                      <p:to x="100000" y="100000"/>
                                    </p:animScale>
                                    <p:animScale>
                                      <p:cBhvr>
                                        <p:cTn id="17" dur="26">
                                          <p:stCondLst>
                                            <p:cond delay="1642"/>
                                          </p:stCondLst>
                                        </p:cTn>
                                        <p:tgtEl>
                                          <p:spTgt spid="3">
                                            <p:txEl>
                                              <p:pRg st="3" end="3"/>
                                            </p:txEl>
                                          </p:spTgt>
                                        </p:tgtEl>
                                      </p:cBhvr>
                                      <p:to x="100000" y="90000"/>
                                    </p:animScale>
                                    <p:animScale>
                                      <p:cBhvr>
                                        <p:cTn id="18" dur="166" decel="50000">
                                          <p:stCondLst>
                                            <p:cond delay="1668"/>
                                          </p:stCondLst>
                                        </p:cTn>
                                        <p:tgtEl>
                                          <p:spTgt spid="3">
                                            <p:txEl>
                                              <p:pRg st="3" end="3"/>
                                            </p:txEl>
                                          </p:spTgt>
                                        </p:tgtEl>
                                      </p:cBhvr>
                                      <p:to x="100000" y="100000"/>
                                    </p:animScale>
                                    <p:animScale>
                                      <p:cBhvr>
                                        <p:cTn id="19" dur="26">
                                          <p:stCondLst>
                                            <p:cond delay="1808"/>
                                          </p:stCondLst>
                                        </p:cTn>
                                        <p:tgtEl>
                                          <p:spTgt spid="3">
                                            <p:txEl>
                                              <p:pRg st="3" end="3"/>
                                            </p:txEl>
                                          </p:spTgt>
                                        </p:tgtEl>
                                      </p:cBhvr>
                                      <p:to x="100000" y="95000"/>
                                    </p:animScale>
                                    <p:animScale>
                                      <p:cBhvr>
                                        <p:cTn id="20" dur="166" decel="50000">
                                          <p:stCondLst>
                                            <p:cond delay="1834"/>
                                          </p:stCondLst>
                                        </p:cTn>
                                        <p:tgtEl>
                                          <p:spTgt spid="3">
                                            <p:txEl>
                                              <p:pRg st="3" end="3"/>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wipe(down)">
                                      <p:cBhvr>
                                        <p:cTn id="23" dur="580">
                                          <p:stCondLst>
                                            <p:cond delay="0"/>
                                          </p:stCondLst>
                                        </p:cTn>
                                        <p:tgtEl>
                                          <p:spTgt spid="3">
                                            <p:txEl>
                                              <p:pRg st="5" end="5"/>
                                            </p:txEl>
                                          </p:spTgt>
                                        </p:tgtEl>
                                      </p:cBhvr>
                                    </p:animEffect>
                                    <p:anim calcmode="lin" valueType="num">
                                      <p:cBhvr>
                                        <p:cTn id="24"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5" end="5"/>
                                            </p:txEl>
                                          </p:spTgt>
                                        </p:tgtEl>
                                      </p:cBhvr>
                                      <p:to x="100000" y="60000"/>
                                    </p:animScale>
                                    <p:animScale>
                                      <p:cBhvr>
                                        <p:cTn id="30" dur="166" decel="50000">
                                          <p:stCondLst>
                                            <p:cond delay="676"/>
                                          </p:stCondLst>
                                        </p:cTn>
                                        <p:tgtEl>
                                          <p:spTgt spid="3">
                                            <p:txEl>
                                              <p:pRg st="5" end="5"/>
                                            </p:txEl>
                                          </p:spTgt>
                                        </p:tgtEl>
                                      </p:cBhvr>
                                      <p:to x="100000" y="100000"/>
                                    </p:animScale>
                                    <p:animScale>
                                      <p:cBhvr>
                                        <p:cTn id="31" dur="26">
                                          <p:stCondLst>
                                            <p:cond delay="1312"/>
                                          </p:stCondLst>
                                        </p:cTn>
                                        <p:tgtEl>
                                          <p:spTgt spid="3">
                                            <p:txEl>
                                              <p:pRg st="5" end="5"/>
                                            </p:txEl>
                                          </p:spTgt>
                                        </p:tgtEl>
                                      </p:cBhvr>
                                      <p:to x="100000" y="80000"/>
                                    </p:animScale>
                                    <p:animScale>
                                      <p:cBhvr>
                                        <p:cTn id="32" dur="166" decel="50000">
                                          <p:stCondLst>
                                            <p:cond delay="1338"/>
                                          </p:stCondLst>
                                        </p:cTn>
                                        <p:tgtEl>
                                          <p:spTgt spid="3">
                                            <p:txEl>
                                              <p:pRg st="5" end="5"/>
                                            </p:txEl>
                                          </p:spTgt>
                                        </p:tgtEl>
                                      </p:cBhvr>
                                      <p:to x="100000" y="100000"/>
                                    </p:animScale>
                                    <p:animScale>
                                      <p:cBhvr>
                                        <p:cTn id="33" dur="26">
                                          <p:stCondLst>
                                            <p:cond delay="1642"/>
                                          </p:stCondLst>
                                        </p:cTn>
                                        <p:tgtEl>
                                          <p:spTgt spid="3">
                                            <p:txEl>
                                              <p:pRg st="5" end="5"/>
                                            </p:txEl>
                                          </p:spTgt>
                                        </p:tgtEl>
                                      </p:cBhvr>
                                      <p:to x="100000" y="90000"/>
                                    </p:animScale>
                                    <p:animScale>
                                      <p:cBhvr>
                                        <p:cTn id="34" dur="166" decel="50000">
                                          <p:stCondLst>
                                            <p:cond delay="1668"/>
                                          </p:stCondLst>
                                        </p:cTn>
                                        <p:tgtEl>
                                          <p:spTgt spid="3">
                                            <p:txEl>
                                              <p:pRg st="5" end="5"/>
                                            </p:txEl>
                                          </p:spTgt>
                                        </p:tgtEl>
                                      </p:cBhvr>
                                      <p:to x="100000" y="100000"/>
                                    </p:animScale>
                                    <p:animScale>
                                      <p:cBhvr>
                                        <p:cTn id="35" dur="26">
                                          <p:stCondLst>
                                            <p:cond delay="1808"/>
                                          </p:stCondLst>
                                        </p:cTn>
                                        <p:tgtEl>
                                          <p:spTgt spid="3">
                                            <p:txEl>
                                              <p:pRg st="5" end="5"/>
                                            </p:txEl>
                                          </p:spTgt>
                                        </p:tgtEl>
                                      </p:cBhvr>
                                      <p:to x="100000" y="95000"/>
                                    </p:animScale>
                                    <p:animScale>
                                      <p:cBhvr>
                                        <p:cTn id="36"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5">
              <a:lumMod val="20000"/>
              <a:lumOff val="80000"/>
            </a:schemeClr>
          </a:solidFill>
        </p:spPr>
        <p:txBody>
          <a:bodyPr>
            <a:normAutofit fontScale="90000"/>
          </a:bodyPr>
          <a:lstStyle/>
          <a:p>
            <a:r>
              <a:rPr lang="es-CO" dirty="0">
                <a:latin typeface="Agency FB" pitchFamily="34" charset="0"/>
              </a:rPr>
              <a:t>Preguntas Sobre la </a:t>
            </a:r>
            <a:r>
              <a:rPr lang="es-CO" dirty="0" smtClean="0">
                <a:latin typeface="Agency FB" pitchFamily="34" charset="0"/>
              </a:rPr>
              <a:t>Autoridad: </a:t>
            </a:r>
            <a:r>
              <a:rPr lang="es-CO" b="1" dirty="0" smtClean="0">
                <a:latin typeface="Agency FB" pitchFamily="34" charset="0"/>
              </a:rPr>
              <a:t/>
            </a:r>
            <a:br>
              <a:rPr lang="es-CO" b="1" dirty="0" smtClean="0">
                <a:latin typeface="Agency FB" pitchFamily="34" charset="0"/>
              </a:rPr>
            </a:br>
            <a:r>
              <a:rPr lang="es-CO" b="1" dirty="0" smtClean="0">
                <a:solidFill>
                  <a:srgbClr val="FF0000"/>
                </a:solidFill>
                <a:latin typeface="Agency FB" pitchFamily="34" charset="0"/>
              </a:rPr>
              <a:t>A todos los que han sido delegados</a:t>
            </a:r>
            <a:endParaRPr lang="es-CO" b="1" dirty="0">
              <a:solidFill>
                <a:srgbClr val="FF0000"/>
              </a:solidFill>
              <a:latin typeface="Agency FB" pitchFamily="34" charset="0"/>
            </a:endParaRPr>
          </a:p>
        </p:txBody>
      </p:sp>
      <p:sp>
        <p:nvSpPr>
          <p:cNvPr id="3" name="2 Marcador de contenido"/>
          <p:cNvSpPr>
            <a:spLocks noGrp="1"/>
          </p:cNvSpPr>
          <p:nvPr>
            <p:ph idx="1"/>
          </p:nvPr>
        </p:nvSpPr>
        <p:spPr>
          <a:xfrm>
            <a:off x="457200" y="1600201"/>
            <a:ext cx="8229600" cy="1108720"/>
          </a:xfrm>
        </p:spPr>
        <p:txBody>
          <a:bodyPr>
            <a:normAutofit/>
          </a:bodyPr>
          <a:lstStyle/>
          <a:p>
            <a:pPr marL="0" indent="0" algn="ctr">
              <a:buNone/>
            </a:pPr>
            <a:r>
              <a:rPr lang="es-CO" dirty="0" smtClean="0"/>
              <a:t>“</a:t>
            </a:r>
            <a:r>
              <a:rPr lang="es-CO" u="sng" dirty="0" smtClean="0">
                <a:latin typeface="Agency FB" pitchFamily="34" charset="0"/>
              </a:rPr>
              <a:t>Supongamos </a:t>
            </a:r>
            <a:r>
              <a:rPr lang="es-CO" u="sng" dirty="0">
                <a:latin typeface="Agency FB" pitchFamily="34" charset="0"/>
              </a:rPr>
              <a:t>que pienso que mis padres están equivocados respecto a algo. ¿Debo aún obedecerles</a:t>
            </a:r>
            <a:r>
              <a:rPr lang="es-CO" u="sng" dirty="0" smtClean="0"/>
              <a:t>?”</a:t>
            </a:r>
            <a:endParaRPr lang="es-CO" u="sng" dirty="0"/>
          </a:p>
        </p:txBody>
      </p:sp>
      <p:sp>
        <p:nvSpPr>
          <p:cNvPr id="4" name="3 Rectángulo"/>
          <p:cNvSpPr/>
          <p:nvPr/>
        </p:nvSpPr>
        <p:spPr>
          <a:xfrm>
            <a:off x="323528" y="3068960"/>
            <a:ext cx="6048672" cy="1815882"/>
          </a:xfrm>
          <a:prstGeom prst="rect">
            <a:avLst/>
          </a:prstGeom>
        </p:spPr>
        <p:txBody>
          <a:bodyPr wrap="square">
            <a:spAutoFit/>
          </a:bodyPr>
          <a:lstStyle/>
          <a:p>
            <a:pPr algn="ctr"/>
            <a:r>
              <a:rPr lang="es-CO" sz="2800" b="1" dirty="0">
                <a:solidFill>
                  <a:srgbClr val="0070C0"/>
                </a:solidFill>
              </a:rPr>
              <a:t>La relación entre los hijos y sus padres es tan importante a los ojos de Dios, que Él la hizo el tema de uno de los Diez Mandamientos. </a:t>
            </a:r>
            <a:endParaRPr lang="es-CO" b="1" dirty="0">
              <a:solidFill>
                <a:srgbClr val="0070C0"/>
              </a:solidFill>
            </a:endParaRPr>
          </a:p>
        </p:txBody>
      </p:sp>
      <p:sp>
        <p:nvSpPr>
          <p:cNvPr id="5" name="4 Rectángulo"/>
          <p:cNvSpPr/>
          <p:nvPr/>
        </p:nvSpPr>
        <p:spPr>
          <a:xfrm>
            <a:off x="2987824" y="4935744"/>
            <a:ext cx="5814392" cy="1815882"/>
          </a:xfrm>
          <a:prstGeom prst="rect">
            <a:avLst/>
          </a:prstGeom>
        </p:spPr>
        <p:txBody>
          <a:bodyPr wrap="square">
            <a:spAutoFit/>
          </a:bodyPr>
          <a:lstStyle/>
          <a:p>
            <a:r>
              <a:rPr lang="es-CO" sz="2800" dirty="0"/>
              <a:t>La Biblia dice: Honra a tu padre y a tu madre, para que tus días se alarguen en la tierra que JEHOVÁ, tu Dios te da </a:t>
            </a:r>
            <a:r>
              <a:rPr lang="es-CO" sz="2800" dirty="0">
                <a:solidFill>
                  <a:srgbClr val="FF0000"/>
                </a:solidFill>
              </a:rPr>
              <a:t>(Éxodo 20:12).</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96905" y="2780928"/>
            <a:ext cx="2638425" cy="1733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5035161"/>
            <a:ext cx="2286000" cy="1647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Conector"/>
          <p:cNvSpPr/>
          <p:nvPr/>
        </p:nvSpPr>
        <p:spPr>
          <a:xfrm>
            <a:off x="256542" y="1576682"/>
            <a:ext cx="457200" cy="457200"/>
          </a:xfrm>
          <a:prstGeom prst="flowChartConnector">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dirty="0" smtClean="0">
                <a:solidFill>
                  <a:schemeClr val="tx1"/>
                </a:solidFill>
              </a:rPr>
              <a:t>1</a:t>
            </a:r>
            <a:endParaRPr lang="es-CO" sz="3200" b="1" dirty="0">
              <a:solidFill>
                <a:schemeClr val="tx1"/>
              </a:solidFill>
            </a:endParaRPr>
          </a:p>
        </p:txBody>
      </p:sp>
    </p:spTree>
    <p:extLst>
      <p:ext uri="{BB962C8B-B14F-4D97-AF65-F5344CB8AC3E}">
        <p14:creationId xmlns:p14="http://schemas.microsoft.com/office/powerpoint/2010/main" val="69811464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2000"/>
                                        <p:tgtEl>
                                          <p:spTgt spid="5"/>
                                        </p:tgtEl>
                                      </p:cBhvr>
                                    </p:animEffect>
                                  </p:childTnLst>
                                </p:cTn>
                              </p:par>
                              <p:par>
                                <p:cTn id="11" presetID="21" presetClass="entr" presetSubtype="1"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wheel(1)">
                                      <p:cBhvr>
                                        <p:cTn id="13" dur="2000"/>
                                        <p:tgtEl>
                                          <p:spTgt spid="1026"/>
                                        </p:tgtEl>
                                      </p:cBhvr>
                                    </p:animEffect>
                                  </p:childTnLst>
                                </p:cTn>
                              </p:par>
                              <p:par>
                                <p:cTn id="14" presetID="21" presetClass="entr" presetSubtype="1" fill="hold" nodeType="withEffect">
                                  <p:stCondLst>
                                    <p:cond delay="0"/>
                                  </p:stCondLst>
                                  <p:childTnLst>
                                    <p:set>
                                      <p:cBhvr>
                                        <p:cTn id="15" dur="1" fill="hold">
                                          <p:stCondLst>
                                            <p:cond delay="0"/>
                                          </p:stCondLst>
                                        </p:cTn>
                                        <p:tgtEl>
                                          <p:spTgt spid="1027"/>
                                        </p:tgtEl>
                                        <p:attrNameLst>
                                          <p:attrName>style.visibility</p:attrName>
                                        </p:attrNameLst>
                                      </p:cBhvr>
                                      <p:to>
                                        <p:strVal val="visible"/>
                                      </p:to>
                                    </p:set>
                                    <p:animEffect transition="in" filter="wheel(1)">
                                      <p:cBhvr>
                                        <p:cTn id="16" dur="20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9"/>
            <a:ext cx="8229600" cy="2952328"/>
          </a:xfrm>
        </p:spPr>
        <p:txBody>
          <a:bodyPr>
            <a:normAutofit fontScale="92500" lnSpcReduction="20000"/>
          </a:bodyPr>
          <a:lstStyle/>
          <a:p>
            <a:pPr marL="0" indent="0" algn="ctr">
              <a:buNone/>
            </a:pPr>
            <a:r>
              <a:rPr lang="es-CO" dirty="0"/>
              <a:t>La palabra “honrar” significa </a:t>
            </a:r>
            <a:r>
              <a:rPr lang="es-CO" b="1" u="sng" dirty="0"/>
              <a:t>respetar</a:t>
            </a:r>
            <a:r>
              <a:rPr lang="es-CO" dirty="0"/>
              <a:t> y </a:t>
            </a:r>
            <a:r>
              <a:rPr lang="es-CO" b="1" u="sng" dirty="0"/>
              <a:t>obedece</a:t>
            </a:r>
            <a:r>
              <a:rPr lang="es-CO" dirty="0"/>
              <a:t>r. Aún cuando estés en desacuerdo con tus padres, no seas desobediente ni rebelde. La persona que no honra a sus padres no sólo está quebrantando el mandamiento de Dios, sino que también se está saliendo de la autoridad de Dios. El resultado de esto es que su vida pueda ser cortada</a:t>
            </a:r>
            <a:r>
              <a:rPr lang="es-CO" dirty="0" smtClean="0"/>
              <a:t>.</a:t>
            </a:r>
            <a:endParaRPr lang="es-CO" dirty="0"/>
          </a:p>
        </p:txBody>
      </p:sp>
      <p:sp>
        <p:nvSpPr>
          <p:cNvPr id="4" name="3 Rectángulo"/>
          <p:cNvSpPr/>
          <p:nvPr/>
        </p:nvSpPr>
        <p:spPr>
          <a:xfrm>
            <a:off x="251520" y="3717032"/>
            <a:ext cx="5616624" cy="2677656"/>
          </a:xfrm>
          <a:prstGeom prst="rect">
            <a:avLst/>
          </a:prstGeom>
        </p:spPr>
        <p:txBody>
          <a:bodyPr wrap="square">
            <a:spAutoFit/>
          </a:bodyPr>
          <a:lstStyle/>
          <a:p>
            <a:pPr algn="ctr"/>
            <a:r>
              <a:rPr lang="es-CO" sz="2400" b="1" dirty="0">
                <a:solidFill>
                  <a:srgbClr val="FF0000"/>
                </a:solidFill>
              </a:rPr>
              <a:t>Podemos pensar en la autoridad de Dios como en un “paraguas” que nos protege de los ataques de Satanás. Satanás odia al pueblo de Dios y quiere destruirlo. Pero, mientras estemos bajo el “paraguas” de Dios, Satanás no puede tocarnos sin el permiso de Dios</a:t>
            </a:r>
            <a:r>
              <a:rPr lang="es-CO" sz="2400" b="1" dirty="0" smtClean="0">
                <a:solidFill>
                  <a:srgbClr val="FF0000"/>
                </a:solidFill>
              </a:rPr>
              <a:t>. </a:t>
            </a:r>
            <a:endParaRPr lang="es-CO" sz="2400" b="1"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6214" y="3573016"/>
            <a:ext cx="2808312"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868144" y="5859016"/>
            <a:ext cx="3275856" cy="923330"/>
          </a:xfrm>
          <a:prstGeom prst="rect">
            <a:avLst/>
          </a:prstGeom>
        </p:spPr>
        <p:txBody>
          <a:bodyPr wrap="square">
            <a:spAutoFit/>
          </a:bodyPr>
          <a:lstStyle/>
          <a:p>
            <a:pPr algn="ctr"/>
            <a:r>
              <a:rPr lang="es-CO" b="1" dirty="0"/>
              <a:t>Satanás utiliza a cualquier delegado para que no </a:t>
            </a:r>
            <a:r>
              <a:rPr lang="es-CO" b="1" dirty="0" smtClean="0"/>
              <a:t>obedezcas </a:t>
            </a:r>
            <a:r>
              <a:rPr lang="es-CO" b="1" dirty="0"/>
              <a:t>a Dios.</a:t>
            </a:r>
          </a:p>
        </p:txBody>
      </p:sp>
    </p:spTree>
    <p:extLst>
      <p:ext uri="{BB962C8B-B14F-4D97-AF65-F5344CB8AC3E}">
        <p14:creationId xmlns:p14="http://schemas.microsoft.com/office/powerpoint/2010/main" val="257572218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Effect transition="in" filter="wipe(down)">
                                      <p:cBhvr>
                                        <p:cTn id="10" dur="500"/>
                                        <p:tgtEl>
                                          <p:spTgt spid="2050"/>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down)">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El siguiente comentario es Extraido del C. B. A. Sobre Efe.6.1 </a:t>
            </a:r>
            <a:endParaRPr lang="es-CO" dirty="0"/>
          </a:p>
        </p:txBody>
      </p:sp>
      <p:sp>
        <p:nvSpPr>
          <p:cNvPr id="3" name="2 Marcador de contenido"/>
          <p:cNvSpPr>
            <a:spLocks noGrp="1"/>
          </p:cNvSpPr>
          <p:nvPr>
            <p:ph idx="1"/>
          </p:nvPr>
        </p:nvSpPr>
        <p:spPr>
          <a:xfrm>
            <a:off x="457200" y="1600200"/>
            <a:ext cx="8229600" cy="4853136"/>
          </a:xfrm>
        </p:spPr>
        <p:txBody>
          <a:bodyPr>
            <a:normAutofit lnSpcReduction="10000"/>
          </a:bodyPr>
          <a:lstStyle/>
          <a:p>
            <a:pPr marL="0" indent="0" algn="ctr">
              <a:buNone/>
            </a:pPr>
            <a:r>
              <a:rPr lang="es-CO" dirty="0" smtClean="0"/>
              <a:t>«</a:t>
            </a:r>
            <a:r>
              <a:rPr lang="es-CO" b="1" dirty="0" smtClean="0">
                <a:latin typeface="Agency FB" pitchFamily="34" charset="0"/>
              </a:rPr>
              <a:t>Hijos</a:t>
            </a:r>
            <a:r>
              <a:rPr lang="es-CO" b="1" dirty="0">
                <a:latin typeface="Agency FB" pitchFamily="34" charset="0"/>
              </a:rPr>
              <a:t>, obedeced en el Señor a vuestros padres; porque esto es </a:t>
            </a:r>
            <a:r>
              <a:rPr lang="es-CO" b="1" dirty="0" smtClean="0">
                <a:latin typeface="Agency FB" pitchFamily="34" charset="0"/>
              </a:rPr>
              <a:t>justo</a:t>
            </a:r>
            <a:r>
              <a:rPr lang="es-CO" dirty="0" smtClean="0"/>
              <a:t>». </a:t>
            </a:r>
          </a:p>
          <a:p>
            <a:pPr marL="0" indent="0" algn="ctr">
              <a:buNone/>
            </a:pPr>
            <a:r>
              <a:rPr lang="es-CO" dirty="0" smtClean="0"/>
              <a:t>Las </a:t>
            </a:r>
            <a:r>
              <a:rPr lang="es-CO" dirty="0"/>
              <a:t>órdenes paternas deben estar en armonía con la voluntad de </a:t>
            </a:r>
            <a:r>
              <a:rPr lang="es-CO" dirty="0" smtClean="0"/>
              <a:t>Dios, </a:t>
            </a:r>
            <a:r>
              <a:rPr lang="es-CO" dirty="0" smtClean="0">
                <a:solidFill>
                  <a:srgbClr val="FF0000"/>
                </a:solidFill>
              </a:rPr>
              <a:t>(Hech.5:29), </a:t>
            </a:r>
            <a:r>
              <a:rPr lang="es-CO" dirty="0" smtClean="0"/>
              <a:t>dice: «</a:t>
            </a:r>
            <a:r>
              <a:rPr lang="es-CO" b="1" dirty="0" smtClean="0">
                <a:latin typeface="Agency FB" pitchFamily="34" charset="0"/>
              </a:rPr>
              <a:t>es preciso obedecer a Dios antes que a los hombres</a:t>
            </a:r>
            <a:r>
              <a:rPr lang="es-CO" dirty="0" smtClean="0"/>
              <a:t>». </a:t>
            </a:r>
          </a:p>
          <a:p>
            <a:pPr marL="0" indent="0" algn="ctr">
              <a:buNone/>
            </a:pPr>
            <a:r>
              <a:rPr lang="es-CO" dirty="0" smtClean="0"/>
              <a:t>Los </a:t>
            </a:r>
            <a:r>
              <a:rPr lang="es-CO" dirty="0"/>
              <a:t>padres deben sentirse responsables por cualquier desviación moral en que pueda incurrir el niño, pero a la vez tienen que respetar la conciencia incipiente de los pequeños.  Sólo así la obediencia podrá ser “en el Señor”. </a:t>
            </a:r>
          </a:p>
        </p:txBody>
      </p:sp>
    </p:spTree>
    <p:extLst>
      <p:ext uri="{BB962C8B-B14F-4D97-AF65-F5344CB8AC3E}">
        <p14:creationId xmlns:p14="http://schemas.microsoft.com/office/powerpoint/2010/main" val="72259128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wipe(down)">
                                      <p:cBhvr>
                                        <p:cTn id="39" dur="580">
                                          <p:stCondLst>
                                            <p:cond delay="0"/>
                                          </p:stCondLst>
                                        </p:cTn>
                                        <p:tgtEl>
                                          <p:spTgt spid="3">
                                            <p:txEl>
                                              <p:pRg st="2" end="2"/>
                                            </p:txEl>
                                          </p:spTgt>
                                        </p:tgtEl>
                                      </p:cBhvr>
                                    </p:animEffect>
                                    <p:anim calcmode="lin" valueType="num">
                                      <p:cBhvr>
                                        <p:cTn id="40"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2" end="2"/>
                                            </p:txEl>
                                          </p:spTgt>
                                        </p:tgtEl>
                                      </p:cBhvr>
                                      <p:to x="100000" y="60000"/>
                                    </p:animScale>
                                    <p:animScale>
                                      <p:cBhvr>
                                        <p:cTn id="46" dur="166" decel="50000">
                                          <p:stCondLst>
                                            <p:cond delay="676"/>
                                          </p:stCondLst>
                                        </p:cTn>
                                        <p:tgtEl>
                                          <p:spTgt spid="3">
                                            <p:txEl>
                                              <p:pRg st="2" end="2"/>
                                            </p:txEl>
                                          </p:spTgt>
                                        </p:tgtEl>
                                      </p:cBhvr>
                                      <p:to x="100000" y="100000"/>
                                    </p:animScale>
                                    <p:animScale>
                                      <p:cBhvr>
                                        <p:cTn id="47" dur="26">
                                          <p:stCondLst>
                                            <p:cond delay="1312"/>
                                          </p:stCondLst>
                                        </p:cTn>
                                        <p:tgtEl>
                                          <p:spTgt spid="3">
                                            <p:txEl>
                                              <p:pRg st="2" end="2"/>
                                            </p:txEl>
                                          </p:spTgt>
                                        </p:tgtEl>
                                      </p:cBhvr>
                                      <p:to x="100000" y="80000"/>
                                    </p:animScale>
                                    <p:animScale>
                                      <p:cBhvr>
                                        <p:cTn id="48" dur="166" decel="50000">
                                          <p:stCondLst>
                                            <p:cond delay="1338"/>
                                          </p:stCondLst>
                                        </p:cTn>
                                        <p:tgtEl>
                                          <p:spTgt spid="3">
                                            <p:txEl>
                                              <p:pRg st="2" end="2"/>
                                            </p:txEl>
                                          </p:spTgt>
                                        </p:tgtEl>
                                      </p:cBhvr>
                                      <p:to x="100000" y="100000"/>
                                    </p:animScale>
                                    <p:animScale>
                                      <p:cBhvr>
                                        <p:cTn id="49" dur="26">
                                          <p:stCondLst>
                                            <p:cond delay="1642"/>
                                          </p:stCondLst>
                                        </p:cTn>
                                        <p:tgtEl>
                                          <p:spTgt spid="3">
                                            <p:txEl>
                                              <p:pRg st="2" end="2"/>
                                            </p:txEl>
                                          </p:spTgt>
                                        </p:tgtEl>
                                      </p:cBhvr>
                                      <p:to x="100000" y="90000"/>
                                    </p:animScale>
                                    <p:animScale>
                                      <p:cBhvr>
                                        <p:cTn id="50" dur="166" decel="50000">
                                          <p:stCondLst>
                                            <p:cond delay="1668"/>
                                          </p:stCondLst>
                                        </p:cTn>
                                        <p:tgtEl>
                                          <p:spTgt spid="3">
                                            <p:txEl>
                                              <p:pRg st="2" end="2"/>
                                            </p:txEl>
                                          </p:spTgt>
                                        </p:tgtEl>
                                      </p:cBhvr>
                                      <p:to x="100000" y="100000"/>
                                    </p:animScale>
                                    <p:animScale>
                                      <p:cBhvr>
                                        <p:cTn id="51" dur="26">
                                          <p:stCondLst>
                                            <p:cond delay="1808"/>
                                          </p:stCondLst>
                                        </p:cTn>
                                        <p:tgtEl>
                                          <p:spTgt spid="3">
                                            <p:txEl>
                                              <p:pRg st="2" end="2"/>
                                            </p:txEl>
                                          </p:spTgt>
                                        </p:tgtEl>
                                      </p:cBhvr>
                                      <p:to x="100000" y="95000"/>
                                    </p:animScale>
                                    <p:animScale>
                                      <p:cBhvr>
                                        <p:cTn id="52"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6120680"/>
          </a:xfrm>
        </p:spPr>
        <p:txBody>
          <a:bodyPr>
            <a:normAutofit fontScale="92500" lnSpcReduction="20000"/>
          </a:bodyPr>
          <a:lstStyle/>
          <a:p>
            <a:pPr marL="0" indent="0" algn="ctr">
              <a:buNone/>
            </a:pPr>
            <a:r>
              <a:rPr lang="es-CO" dirty="0" smtClean="0"/>
              <a:t>        “</a:t>
            </a:r>
            <a:r>
              <a:rPr lang="es-CO" sz="3400" u="sng" dirty="0" smtClean="0"/>
              <a:t>Supongamos que quien tiene autoridad sobre mí hace una decisión equivocada. ¿Seré yo responsable?”</a:t>
            </a:r>
            <a:endParaRPr lang="es-CO" u="sng" dirty="0" smtClean="0"/>
          </a:p>
          <a:p>
            <a:pPr marL="0" indent="0" algn="ctr">
              <a:buNone/>
            </a:pPr>
            <a:r>
              <a:rPr lang="es-CO" b="1" dirty="0" smtClean="0">
                <a:solidFill>
                  <a:srgbClr val="FF0000"/>
                </a:solidFill>
              </a:rPr>
              <a:t>Aquél que hace la decisión es responsable por los resultados. </a:t>
            </a:r>
            <a:r>
              <a:rPr lang="es-CO" b="1" u="sng" dirty="0" smtClean="0">
                <a:solidFill>
                  <a:srgbClr val="FF0000"/>
                </a:solidFill>
              </a:rPr>
              <a:t>Si tú sólo estás obedeciendo a la persona que tiene la autoridad sobre ti</a:t>
            </a:r>
            <a:r>
              <a:rPr lang="es-CO" b="1" dirty="0" smtClean="0">
                <a:solidFill>
                  <a:srgbClr val="FF0000"/>
                </a:solidFill>
              </a:rPr>
              <a:t>, </a:t>
            </a:r>
            <a:r>
              <a:rPr lang="es-CO" b="1" u="sng" dirty="0" smtClean="0">
                <a:solidFill>
                  <a:srgbClr val="FF0000"/>
                </a:solidFill>
              </a:rPr>
              <a:t>Dios no te hará responsable</a:t>
            </a:r>
            <a:r>
              <a:rPr lang="es-CO" b="1" dirty="0" smtClean="0">
                <a:solidFill>
                  <a:srgbClr val="FF0000"/>
                </a:solidFill>
              </a:rPr>
              <a:t>. En cambio, </a:t>
            </a:r>
            <a:r>
              <a:rPr lang="es-CO" b="1" u="sng" dirty="0" smtClean="0">
                <a:solidFill>
                  <a:srgbClr val="FF0000"/>
                </a:solidFill>
              </a:rPr>
              <a:t>hará responsable a aquél que está al mando</a:t>
            </a:r>
            <a:r>
              <a:rPr lang="es-CO" b="1" dirty="0" smtClean="0">
                <a:solidFill>
                  <a:srgbClr val="FF0000"/>
                </a:solidFill>
              </a:rPr>
              <a:t>.</a:t>
            </a:r>
          </a:p>
          <a:p>
            <a:pPr marL="0" indent="0">
              <a:buNone/>
            </a:pPr>
            <a:r>
              <a:rPr lang="es-CO" dirty="0" smtClean="0"/>
              <a:t>      </a:t>
            </a:r>
          </a:p>
          <a:p>
            <a:pPr marL="0" indent="0" algn="ctr">
              <a:buNone/>
            </a:pPr>
            <a:r>
              <a:rPr lang="es-CO" dirty="0" smtClean="0"/>
              <a:t>“</a:t>
            </a:r>
            <a:r>
              <a:rPr lang="es-CO" b="1" u="sng" dirty="0" smtClean="0"/>
              <a:t>Supongamos que el que está al mando es una mala persona y no me gusta. De todos modos ¿debo obedecerle?”</a:t>
            </a:r>
          </a:p>
          <a:p>
            <a:pPr marL="0" indent="0" algn="ctr">
              <a:buNone/>
            </a:pPr>
            <a:r>
              <a:rPr lang="es-CO" b="1" dirty="0" smtClean="0">
                <a:solidFill>
                  <a:srgbClr val="FF0000"/>
                </a:solidFill>
              </a:rPr>
              <a:t>Sí, debes someterte a él si éste está en autoridad sobre ti. Debemos distinguir bien entre el puesto de una persona y su personalidad.</a:t>
            </a:r>
          </a:p>
        </p:txBody>
      </p:sp>
      <p:sp>
        <p:nvSpPr>
          <p:cNvPr id="4" name="3 Conector"/>
          <p:cNvSpPr/>
          <p:nvPr/>
        </p:nvSpPr>
        <p:spPr>
          <a:xfrm>
            <a:off x="651760" y="434121"/>
            <a:ext cx="457200" cy="457200"/>
          </a:xfrm>
          <a:prstGeom prst="flowChartConnector">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dirty="0" smtClean="0">
                <a:solidFill>
                  <a:schemeClr val="tx1"/>
                </a:solidFill>
              </a:rPr>
              <a:t>2</a:t>
            </a:r>
            <a:endParaRPr lang="es-CO" sz="3600" b="1" dirty="0">
              <a:solidFill>
                <a:schemeClr val="tx1"/>
              </a:solidFill>
            </a:endParaRPr>
          </a:p>
        </p:txBody>
      </p:sp>
      <p:sp>
        <p:nvSpPr>
          <p:cNvPr id="5" name="4 Conector"/>
          <p:cNvSpPr/>
          <p:nvPr/>
        </p:nvSpPr>
        <p:spPr>
          <a:xfrm>
            <a:off x="411820" y="4234540"/>
            <a:ext cx="457200" cy="457200"/>
          </a:xfrm>
          <a:prstGeom prst="flowChartConnector">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dirty="0">
                <a:solidFill>
                  <a:schemeClr val="tx1"/>
                </a:solidFill>
              </a:rPr>
              <a:t>3</a:t>
            </a:r>
            <a:endParaRPr lang="es-CO" b="1" dirty="0">
              <a:solidFill>
                <a:schemeClr val="tx1"/>
              </a:solidFill>
            </a:endParaRPr>
          </a:p>
        </p:txBody>
      </p:sp>
    </p:spTree>
    <p:extLst>
      <p:ext uri="{BB962C8B-B14F-4D97-AF65-F5344CB8AC3E}">
        <p14:creationId xmlns:p14="http://schemas.microsoft.com/office/powerpoint/2010/main" val="87093912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2000"/>
                                        <p:tgtEl>
                                          <p:spTgt spid="3">
                                            <p:txEl>
                                              <p:pRg st="3" end="3"/>
                                            </p:txEl>
                                          </p:spTgt>
                                        </p:tgtEl>
                                      </p:cBhvr>
                                    </p:animEffect>
                                    <p:anim calcmode="lin" valueType="num">
                                      <p:cBhvr>
                                        <p:cTn id="26"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7" dur="2000" fill="hold"/>
                                        <p:tgtEl>
                                          <p:spTgt spid="3">
                                            <p:txEl>
                                              <p:pRg st="3" end="3"/>
                                            </p:txEl>
                                          </p:spTgt>
                                        </p:tgtEl>
                                        <p:attrNameLst>
                                          <p:attrName>ppt_h</p:attrName>
                                        </p:attrNameLst>
                                      </p:cBhvr>
                                      <p:tavLst>
                                        <p:tav tm="0">
                                          <p:val>
                                            <p:strVal val="#ppt_h"/>
                                          </p:val>
                                        </p:tav>
                                        <p:tav tm="100000">
                                          <p:val>
                                            <p:strVal val="#ppt_h"/>
                                          </p:val>
                                        </p:tav>
                                      </p:tavLst>
                                    </p:anim>
                                  </p:childTnLst>
                                </p:cTn>
                              </p:par>
                              <p:par>
                                <p:cTn id="28" presetID="45" presetClass="entr" presetSubtype="0" fill="hold"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fade">
                                      <p:cBhvr>
                                        <p:cTn id="30" dur="2000"/>
                                        <p:tgtEl>
                                          <p:spTgt spid="3">
                                            <p:txEl>
                                              <p:pRg st="4" end="4"/>
                                            </p:txEl>
                                          </p:spTgt>
                                        </p:tgtEl>
                                      </p:cBhvr>
                                    </p:animEffect>
                                    <p:anim calcmode="lin" valueType="num">
                                      <p:cBhvr>
                                        <p:cTn id="31"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2"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1268760"/>
            <a:ext cx="9144000" cy="4497363"/>
          </a:xfrm>
          <a:blipFill>
            <a:blip r:embed="rId2"/>
            <a:tile tx="0" ty="0" sx="100000" sy="100000" flip="none" algn="tl"/>
          </a:blipFill>
        </p:spPr>
        <p:txBody>
          <a:bodyPr/>
          <a:lstStyle/>
          <a:p>
            <a:pPr marL="0" indent="0" algn="ctr">
              <a:buNone/>
            </a:pPr>
            <a:r>
              <a:rPr lang="es-CO" dirty="0"/>
              <a:t>Por ejemplo, un policía está en un puesto de autoridad. Él representa la autoridad de Dios en el cumplimiento de la ley. Puede ser que no tenga una personalidad agradable, pero esto no es excusa para que tú no le obedezcas. Si te pasa un boleto de infracción por exceso de velocidad, no puedes desatenderlo y decir: “</a:t>
            </a:r>
            <a:r>
              <a:rPr lang="es-CO" dirty="0">
                <a:latin typeface="Agency FB" pitchFamily="34" charset="0"/>
              </a:rPr>
              <a:t>Me pasaron este boleto ayer, pero lo rompí porque no me gusta ese policía</a:t>
            </a:r>
            <a:r>
              <a:rPr lang="es-CO" dirty="0"/>
              <a:t>”</a:t>
            </a:r>
          </a:p>
        </p:txBody>
      </p:sp>
    </p:spTree>
    <p:extLst>
      <p:ext uri="{BB962C8B-B14F-4D97-AF65-F5344CB8AC3E}">
        <p14:creationId xmlns:p14="http://schemas.microsoft.com/office/powerpoint/2010/main" val="3808603176"/>
      </p:ext>
    </p:extLst>
  </p:cSld>
  <p:clrMapOvr>
    <a:masterClrMapping/>
  </p:clrMapOvr>
  <p:transition spd="slow">
    <p:push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80728"/>
            <a:ext cx="8229600" cy="5145435"/>
          </a:xfrm>
        </p:spPr>
        <p:txBody>
          <a:bodyPr>
            <a:normAutofit fontScale="92500" lnSpcReduction="20000"/>
          </a:bodyPr>
          <a:lstStyle/>
          <a:p>
            <a:pPr marL="0" indent="0" algn="ctr">
              <a:buNone/>
            </a:pPr>
            <a:r>
              <a:rPr lang="es-CO" dirty="0"/>
              <a:t>“¿</a:t>
            </a:r>
            <a:r>
              <a:rPr lang="es-CO" u="sng" dirty="0"/>
              <a:t>Qué hago si alguien con autoridad me manda hacer algo contrario al mandamiento de </a:t>
            </a:r>
            <a:r>
              <a:rPr lang="es-CO" dirty="0"/>
              <a:t>Dios?”</a:t>
            </a:r>
          </a:p>
          <a:p>
            <a:pPr marL="0" indent="0" algn="ctr">
              <a:buNone/>
            </a:pPr>
            <a:endParaRPr lang="es-CO" dirty="0" smtClean="0"/>
          </a:p>
          <a:p>
            <a:pPr marL="0" indent="0" algn="ctr">
              <a:buNone/>
            </a:pPr>
            <a:r>
              <a:rPr lang="es-CO" dirty="0" smtClean="0"/>
              <a:t>En </a:t>
            </a:r>
            <a:r>
              <a:rPr lang="es-CO" dirty="0"/>
              <a:t>tal situación no debes obedecer a la persona en autoridad. Hay una ilustración de esto en el Nuevo Testamento. Jesús mandó a Sus seguidores a predicar el evangelio a toda la gente. Más tarde, los líderes religiosos ordenaron a Pedro y a los otros discípulos que no predicaran ni enseñaran más en el nombre de Jesús. Pero Pedro no podía cumplir esta orden porque era contraria al mandamiento del Señor y dijo</a:t>
            </a:r>
            <a:r>
              <a:rPr lang="es-CO" dirty="0" smtClean="0"/>
              <a:t>:</a:t>
            </a:r>
            <a:endParaRPr lang="es-CO" dirty="0"/>
          </a:p>
          <a:p>
            <a:endParaRPr lang="es-CO" dirty="0"/>
          </a:p>
        </p:txBody>
      </p:sp>
      <p:sp>
        <p:nvSpPr>
          <p:cNvPr id="4" name="3 Conector"/>
          <p:cNvSpPr/>
          <p:nvPr/>
        </p:nvSpPr>
        <p:spPr>
          <a:xfrm>
            <a:off x="441455" y="1052736"/>
            <a:ext cx="457200" cy="457200"/>
          </a:xfrm>
          <a:prstGeom prst="flowChartConnector">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dirty="0">
                <a:solidFill>
                  <a:schemeClr val="tx1"/>
                </a:solidFill>
              </a:rPr>
              <a:t>4</a:t>
            </a:r>
            <a:endParaRPr lang="es-CO" b="1" dirty="0">
              <a:solidFill>
                <a:schemeClr val="tx1"/>
              </a:solidFill>
            </a:endParaRPr>
          </a:p>
        </p:txBody>
      </p:sp>
    </p:spTree>
    <p:extLst>
      <p:ext uri="{BB962C8B-B14F-4D97-AF65-F5344CB8AC3E}">
        <p14:creationId xmlns:p14="http://schemas.microsoft.com/office/powerpoint/2010/main" val="301279267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85000" lnSpcReduction="20000"/>
          </a:bodyPr>
          <a:lstStyle/>
          <a:p>
            <a:pPr marL="0" indent="0" algn="ctr">
              <a:buNone/>
            </a:pPr>
            <a:r>
              <a:rPr lang="es-CO" dirty="0" smtClean="0"/>
              <a:t>«</a:t>
            </a:r>
            <a:r>
              <a:rPr lang="es-CO" sz="3600" b="1" dirty="0" smtClean="0">
                <a:latin typeface="Agency FB" pitchFamily="34" charset="0"/>
              </a:rPr>
              <a:t>Es </a:t>
            </a:r>
            <a:r>
              <a:rPr lang="es-CO" sz="3600" b="1" dirty="0">
                <a:latin typeface="Agency FB" pitchFamily="34" charset="0"/>
              </a:rPr>
              <a:t>necesario obedecer a Dios antes que a los </a:t>
            </a:r>
            <a:r>
              <a:rPr lang="es-CO" sz="3600" b="1" dirty="0" smtClean="0">
                <a:latin typeface="Agency FB" pitchFamily="34" charset="0"/>
              </a:rPr>
              <a:t>hombres</a:t>
            </a:r>
            <a:r>
              <a:rPr lang="es-CO" dirty="0" smtClean="0"/>
              <a:t>»</a:t>
            </a:r>
          </a:p>
          <a:p>
            <a:pPr marL="0" indent="0" algn="ctr">
              <a:buNone/>
            </a:pPr>
            <a:r>
              <a:rPr lang="es-CO" dirty="0" smtClean="0"/>
              <a:t> </a:t>
            </a:r>
            <a:r>
              <a:rPr lang="es-CO" dirty="0">
                <a:solidFill>
                  <a:srgbClr val="FF0000"/>
                </a:solidFill>
              </a:rPr>
              <a:t>(Hechos 5:29).</a:t>
            </a:r>
          </a:p>
          <a:p>
            <a:pPr marL="0" indent="0" algn="ctr">
              <a:buNone/>
            </a:pPr>
            <a:endParaRPr lang="es-CO" dirty="0" smtClean="0">
              <a:solidFill>
                <a:srgbClr val="0070C0"/>
              </a:solidFill>
            </a:endParaRPr>
          </a:p>
          <a:p>
            <a:pPr marL="0" indent="0" algn="ctr">
              <a:buNone/>
            </a:pPr>
            <a:r>
              <a:rPr lang="es-CO" dirty="0" smtClean="0">
                <a:solidFill>
                  <a:srgbClr val="0070C0"/>
                </a:solidFill>
              </a:rPr>
              <a:t>Cada </a:t>
            </a:r>
            <a:r>
              <a:rPr lang="es-CO" dirty="0">
                <a:solidFill>
                  <a:srgbClr val="0070C0"/>
                </a:solidFill>
              </a:rPr>
              <a:t>vez que la orden de un hombre esté en conflicto con los mandamientos de Dios, tú debes obedecer a Dios. Por ejemplo, suponte que tu jefe te mande hacer algo fraudulento o mentir respecto a algo. El hacerlo sería desobedecer los mandamientos de Dios, por lo tanto, tú no puedes obedecerle. Aún en una situación así debes ser respetuoso. Debes tener un espíritu humilde, aunque no puedes obedecer. Podrías decir </a:t>
            </a:r>
            <a:r>
              <a:rPr lang="es-CO" dirty="0" smtClean="0">
                <a:solidFill>
                  <a:srgbClr val="0070C0"/>
                </a:solidFill>
              </a:rPr>
              <a:t>suavemente: </a:t>
            </a:r>
          </a:p>
          <a:p>
            <a:pPr marL="0" indent="0" algn="ctr">
              <a:buNone/>
            </a:pPr>
            <a:r>
              <a:rPr lang="es-CO" dirty="0" smtClean="0"/>
              <a:t>"</a:t>
            </a:r>
            <a:r>
              <a:rPr lang="es-CO" b="1" dirty="0" smtClean="0">
                <a:latin typeface="Agency FB" pitchFamily="34" charset="0"/>
              </a:rPr>
              <a:t>Lo </a:t>
            </a:r>
            <a:r>
              <a:rPr lang="es-CO" b="1" dirty="0">
                <a:latin typeface="Agency FB" pitchFamily="34" charset="0"/>
              </a:rPr>
              <a:t>siento, pero no puedo hacer eso”</a:t>
            </a:r>
            <a:r>
              <a:rPr lang="es-CO" dirty="0"/>
              <a:t>.</a:t>
            </a:r>
          </a:p>
          <a:p>
            <a:endParaRPr lang="es-CO" dirty="0" smtClean="0"/>
          </a:p>
          <a:p>
            <a:pPr marL="0" indent="0" algn="ctr">
              <a:buNone/>
            </a:pPr>
            <a:r>
              <a:rPr lang="es-CO" b="1" dirty="0" smtClean="0">
                <a:solidFill>
                  <a:srgbClr val="C00000"/>
                </a:solidFill>
              </a:rPr>
              <a:t>Algunas </a:t>
            </a:r>
            <a:r>
              <a:rPr lang="es-CO" b="1" dirty="0">
                <a:solidFill>
                  <a:srgbClr val="C00000"/>
                </a:solidFill>
              </a:rPr>
              <a:t>veces, rehusar obedecer al jefe, si te manda hacer algo malo, pueda significar que pierdas el empleo. Si eso ocurre, acéptalo como del Señor, sabiendo que Él está complacido con tu forma de actuar. </a:t>
            </a:r>
          </a:p>
        </p:txBody>
      </p:sp>
    </p:spTree>
    <p:extLst>
      <p:ext uri="{BB962C8B-B14F-4D97-AF65-F5344CB8AC3E}">
        <p14:creationId xmlns:p14="http://schemas.microsoft.com/office/powerpoint/2010/main" val="272990650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barn(inVertical)">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620688"/>
            <a:ext cx="9144000" cy="5760640"/>
          </a:xfrm>
          <a:solidFill>
            <a:schemeClr val="accent4">
              <a:lumMod val="50000"/>
            </a:schemeClr>
          </a:solidFill>
        </p:spPr>
        <p:txBody>
          <a:bodyPr>
            <a:normAutofit fontScale="92500" lnSpcReduction="20000"/>
          </a:bodyPr>
          <a:lstStyle/>
          <a:p>
            <a:pPr marL="0" indent="0" algn="ctr">
              <a:buNone/>
            </a:pPr>
            <a:r>
              <a:rPr lang="es-CO" dirty="0">
                <a:solidFill>
                  <a:schemeClr val="bg1"/>
                </a:solidFill>
              </a:rPr>
              <a:t>La Biblia </a:t>
            </a:r>
            <a:r>
              <a:rPr lang="es-CO" dirty="0" smtClean="0">
                <a:solidFill>
                  <a:schemeClr val="bg1"/>
                </a:solidFill>
              </a:rPr>
              <a:t>dice: «</a:t>
            </a:r>
            <a:r>
              <a:rPr lang="es-CO" dirty="0" smtClean="0">
                <a:solidFill>
                  <a:schemeClr val="bg1"/>
                </a:solidFill>
                <a:latin typeface="Agency FB" pitchFamily="34" charset="0"/>
              </a:rPr>
              <a:t>Porque </a:t>
            </a:r>
            <a:r>
              <a:rPr lang="es-CO" dirty="0">
                <a:solidFill>
                  <a:schemeClr val="bg1"/>
                </a:solidFill>
                <a:latin typeface="Agency FB" pitchFamily="34" charset="0"/>
              </a:rPr>
              <a:t>esto merece aprobación, si alguno a causa de la conciencia delante de Dios, sufre molestias padeciendo </a:t>
            </a:r>
            <a:r>
              <a:rPr lang="es-CO" dirty="0" smtClean="0">
                <a:solidFill>
                  <a:schemeClr val="bg1"/>
                </a:solidFill>
                <a:latin typeface="Agency FB" pitchFamily="34" charset="0"/>
              </a:rPr>
              <a:t>injustamente</a:t>
            </a:r>
            <a:r>
              <a:rPr lang="es-CO" dirty="0" smtClean="0">
                <a:solidFill>
                  <a:schemeClr val="bg1"/>
                </a:solidFill>
              </a:rPr>
              <a:t>» </a:t>
            </a:r>
            <a:r>
              <a:rPr lang="es-CO" b="1" u="sng" dirty="0">
                <a:solidFill>
                  <a:schemeClr val="bg1"/>
                </a:solidFill>
              </a:rPr>
              <a:t>(1 Pedro 2:19</a:t>
            </a:r>
            <a:r>
              <a:rPr lang="es-CO" b="1" dirty="0">
                <a:solidFill>
                  <a:schemeClr val="bg1"/>
                </a:solidFill>
              </a:rPr>
              <a:t>).</a:t>
            </a:r>
          </a:p>
          <a:p>
            <a:pPr marL="0" indent="0" algn="ctr">
              <a:buNone/>
            </a:pPr>
            <a:endParaRPr lang="es-CO" dirty="0" smtClean="0">
              <a:solidFill>
                <a:schemeClr val="bg1"/>
              </a:solidFill>
            </a:endParaRPr>
          </a:p>
          <a:p>
            <a:pPr marL="0" indent="0" algn="ctr">
              <a:buNone/>
            </a:pPr>
            <a:r>
              <a:rPr lang="es-CO" b="1" dirty="0" smtClean="0">
                <a:solidFill>
                  <a:srgbClr val="FFFF00"/>
                </a:solidFill>
              </a:rPr>
              <a:t>Todas </a:t>
            </a:r>
            <a:r>
              <a:rPr lang="es-CO" b="1" dirty="0">
                <a:solidFill>
                  <a:srgbClr val="FFFF00"/>
                </a:solidFill>
              </a:rPr>
              <a:t>las Personas en Autoridad son Designadas por </a:t>
            </a:r>
            <a:r>
              <a:rPr lang="es-CO" b="1" dirty="0" smtClean="0">
                <a:solidFill>
                  <a:srgbClr val="FFFF00"/>
                </a:solidFill>
              </a:rPr>
              <a:t>Dios y Él quiere </a:t>
            </a:r>
            <a:r>
              <a:rPr lang="es-CO" b="1" dirty="0">
                <a:solidFill>
                  <a:srgbClr val="FFFF00"/>
                </a:solidFill>
              </a:rPr>
              <a:t>que entendamos que todas las personas en autoridad han sido designadas y ordenadas por Él. </a:t>
            </a:r>
            <a:r>
              <a:rPr lang="es-CO" b="1" dirty="0">
                <a:solidFill>
                  <a:srgbClr val="FFFF00"/>
                </a:solidFill>
                <a:latin typeface="Agency FB" pitchFamily="34" charset="0"/>
              </a:rPr>
              <a:t>Por eso, deben ser </a:t>
            </a:r>
            <a:r>
              <a:rPr lang="es-CO" b="1" dirty="0" smtClean="0">
                <a:solidFill>
                  <a:srgbClr val="FFFF00"/>
                </a:solidFill>
                <a:latin typeface="Agency FB" pitchFamily="34" charset="0"/>
              </a:rPr>
              <a:t>obedecidas, </a:t>
            </a:r>
            <a:r>
              <a:rPr lang="es-CO" b="1" u="sng" dirty="0" smtClean="0">
                <a:solidFill>
                  <a:srgbClr val="FFFF00"/>
                </a:solidFill>
                <a:latin typeface="Agency FB" pitchFamily="34" charset="0"/>
              </a:rPr>
              <a:t>siempre y cuando no contradigan la Palabra de Dios</a:t>
            </a:r>
            <a:r>
              <a:rPr lang="es-CO" b="1" dirty="0" smtClean="0">
                <a:solidFill>
                  <a:srgbClr val="FFFF00"/>
                </a:solidFill>
              </a:rPr>
              <a:t>. </a:t>
            </a:r>
          </a:p>
          <a:p>
            <a:pPr marL="0" indent="0">
              <a:buNone/>
            </a:pPr>
            <a:endParaRPr lang="es-CO" b="1" dirty="0">
              <a:solidFill>
                <a:srgbClr val="FFFF00"/>
              </a:solidFill>
            </a:endParaRPr>
          </a:p>
          <a:p>
            <a:pPr marL="0" indent="0" algn="ctr">
              <a:buNone/>
            </a:pPr>
            <a:r>
              <a:rPr lang="es-CO" dirty="0" smtClean="0">
                <a:solidFill>
                  <a:schemeClr val="bg1"/>
                </a:solidFill>
              </a:rPr>
              <a:t>La </a:t>
            </a:r>
            <a:r>
              <a:rPr lang="es-CO" dirty="0">
                <a:solidFill>
                  <a:schemeClr val="bg1"/>
                </a:solidFill>
              </a:rPr>
              <a:t>Biblia dice</a:t>
            </a:r>
            <a:r>
              <a:rPr lang="es-CO" dirty="0" smtClean="0">
                <a:solidFill>
                  <a:schemeClr val="bg1"/>
                </a:solidFill>
              </a:rPr>
              <a:t>: «. </a:t>
            </a:r>
            <a:r>
              <a:rPr lang="es-CO" dirty="0">
                <a:solidFill>
                  <a:schemeClr val="bg1"/>
                </a:solidFill>
              </a:rPr>
              <a:t>. . </a:t>
            </a:r>
            <a:r>
              <a:rPr lang="es-CO" dirty="0">
                <a:solidFill>
                  <a:schemeClr val="bg1"/>
                </a:solidFill>
                <a:latin typeface="Agency FB" pitchFamily="34" charset="0"/>
              </a:rPr>
              <a:t>no hay autoridad sino de parte de Dios, y las que hay, por Dios han sido establecidas. De modo que quien se opone a la autoridad, a lo establecido por Dios resiste; y los que resisten, acarrean condenación (juicio) para sí </a:t>
            </a:r>
            <a:r>
              <a:rPr lang="es-CO" dirty="0" smtClean="0">
                <a:solidFill>
                  <a:schemeClr val="bg1"/>
                </a:solidFill>
                <a:latin typeface="Agency FB" pitchFamily="34" charset="0"/>
              </a:rPr>
              <a:t>mismos</a:t>
            </a:r>
            <a:r>
              <a:rPr lang="es-CO" dirty="0" smtClean="0">
                <a:solidFill>
                  <a:schemeClr val="bg1"/>
                </a:solidFill>
              </a:rPr>
              <a:t>». </a:t>
            </a:r>
            <a:r>
              <a:rPr lang="es-CO" b="1" u="sng" dirty="0">
                <a:solidFill>
                  <a:schemeClr val="bg1"/>
                </a:solidFill>
              </a:rPr>
              <a:t>(Romanos 13:1–2).</a:t>
            </a:r>
          </a:p>
          <a:p>
            <a:endParaRPr lang="es-CO" dirty="0"/>
          </a:p>
        </p:txBody>
      </p:sp>
    </p:spTree>
    <p:extLst>
      <p:ext uri="{BB962C8B-B14F-4D97-AF65-F5344CB8AC3E}">
        <p14:creationId xmlns:p14="http://schemas.microsoft.com/office/powerpoint/2010/main" val="54251812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764705"/>
            <a:ext cx="8229600" cy="2952328"/>
          </a:xfrm>
        </p:spPr>
        <p:txBody>
          <a:bodyPr>
            <a:normAutofit fontScale="92500" lnSpcReduction="20000"/>
          </a:bodyPr>
          <a:lstStyle/>
          <a:p>
            <a:pPr marL="0" indent="0" algn="ctr">
              <a:buNone/>
            </a:pPr>
            <a:r>
              <a:rPr lang="es-CO" dirty="0"/>
              <a:t>¿</a:t>
            </a:r>
            <a:r>
              <a:rPr lang="es-CO" sz="3300" b="1" dirty="0"/>
              <a:t>Quién de nosotros se atrevería a desobedecer un mandato directo del Señor</a:t>
            </a:r>
            <a:r>
              <a:rPr lang="es-CO" dirty="0" smtClean="0"/>
              <a:t>?</a:t>
            </a:r>
          </a:p>
          <a:p>
            <a:pPr marL="0" indent="0" algn="ctr">
              <a:buNone/>
            </a:pPr>
            <a:r>
              <a:rPr lang="es-CO" dirty="0"/>
              <a:t>¡Como es: </a:t>
            </a:r>
            <a:r>
              <a:rPr lang="es-CO" dirty="0" smtClean="0"/>
              <a:t>«</a:t>
            </a:r>
            <a:r>
              <a:rPr lang="es-CO" dirty="0" smtClean="0">
                <a:latin typeface="Agency FB" pitchFamily="34" charset="0"/>
              </a:rPr>
              <a:t>Acuérdate </a:t>
            </a:r>
            <a:r>
              <a:rPr lang="es-CO" dirty="0">
                <a:latin typeface="Agency FB" pitchFamily="34" charset="0"/>
              </a:rPr>
              <a:t>del sábado para </a:t>
            </a:r>
            <a:r>
              <a:rPr lang="es-CO" dirty="0" smtClean="0">
                <a:latin typeface="Agency FB" pitchFamily="34" charset="0"/>
              </a:rPr>
              <a:t>santificarlo. 9 </a:t>
            </a:r>
            <a:r>
              <a:rPr lang="es-CO" dirty="0">
                <a:latin typeface="Agency FB" pitchFamily="34" charset="0"/>
              </a:rPr>
              <a:t>Seis días trabajarás y harás toda tu obra, </a:t>
            </a:r>
            <a:r>
              <a:rPr lang="es-CO" dirty="0" smtClean="0">
                <a:latin typeface="Agency FB" pitchFamily="34" charset="0"/>
              </a:rPr>
              <a:t>10 </a:t>
            </a:r>
            <a:r>
              <a:rPr lang="es-CO" dirty="0">
                <a:latin typeface="Agency FB" pitchFamily="34" charset="0"/>
              </a:rPr>
              <a:t>pero el séptimo día es de reposo para Jehová, tu Dios; no hagas en él obra </a:t>
            </a:r>
            <a:r>
              <a:rPr lang="es-CO" dirty="0" smtClean="0">
                <a:latin typeface="Agency FB" pitchFamily="34" charset="0"/>
              </a:rPr>
              <a:t>alguna, tú</a:t>
            </a:r>
            <a:r>
              <a:rPr lang="es-CO" dirty="0">
                <a:latin typeface="Agency FB" pitchFamily="34" charset="0"/>
              </a:rPr>
              <a:t>, ni tu hijo, ni tu hija, ni tu siervo, ni tu criada, ni tu bestia, ni el extranjero que está dentro de tus puertas</a:t>
            </a:r>
            <a:r>
              <a:rPr lang="es-CO" dirty="0"/>
              <a:t>, </a:t>
            </a:r>
          </a:p>
        </p:txBody>
      </p:sp>
      <p:sp>
        <p:nvSpPr>
          <p:cNvPr id="4" name="3 Rectángulo"/>
          <p:cNvSpPr/>
          <p:nvPr/>
        </p:nvSpPr>
        <p:spPr>
          <a:xfrm>
            <a:off x="379911" y="3903345"/>
            <a:ext cx="6048672" cy="3262432"/>
          </a:xfrm>
          <a:prstGeom prst="rect">
            <a:avLst/>
          </a:prstGeom>
        </p:spPr>
        <p:txBody>
          <a:bodyPr wrap="square">
            <a:spAutoFit/>
          </a:bodyPr>
          <a:lstStyle/>
          <a:p>
            <a:r>
              <a:rPr lang="es-CO" sz="2800" dirty="0"/>
              <a:t>11 </a:t>
            </a:r>
            <a:r>
              <a:rPr lang="es-CO" sz="3200" dirty="0">
                <a:latin typeface="Agency FB" pitchFamily="34" charset="0"/>
              </a:rPr>
              <a:t>porque en seis días hizo Jehová los cielos y la tierra, el mar, y todas las cosas que en ellos hay, y reposó en el séptimo día; por tanto, Jehová bendijo el sábado y lo santificó</a:t>
            </a:r>
            <a:r>
              <a:rPr lang="es-CO" sz="2800" dirty="0"/>
              <a:t>». </a:t>
            </a:r>
          </a:p>
          <a:p>
            <a:r>
              <a:rPr lang="es-CO" sz="2800" b="1" dirty="0" smtClean="0">
                <a:solidFill>
                  <a:srgbClr val="FF0000"/>
                </a:solidFill>
              </a:rPr>
              <a:t>(Éxodo </a:t>
            </a:r>
            <a:r>
              <a:rPr lang="es-CO" sz="2800" b="1" dirty="0">
                <a:solidFill>
                  <a:srgbClr val="FF0000"/>
                </a:solidFill>
              </a:rPr>
              <a:t>20:8-11).</a:t>
            </a:r>
          </a:p>
          <a:p>
            <a:r>
              <a:rPr lang="es-CO" b="1" dirty="0">
                <a:solidFill>
                  <a:srgbClr val="FF0000"/>
                </a:solidFill>
              </a:rPr>
              <a:t>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3740368"/>
            <a:ext cx="2357239" cy="300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245116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par>
                                <p:cTn id="8" presetID="14" presetClass="entr" presetSubtype="10" fill="hold" nodeType="withEffect">
                                  <p:stCondLst>
                                    <p:cond delay="0"/>
                                  </p:stCondLst>
                                  <p:childTnLst>
                                    <p:set>
                                      <p:cBhvr>
                                        <p:cTn id="9" dur="1" fill="hold">
                                          <p:stCondLst>
                                            <p:cond delay="0"/>
                                          </p:stCondLst>
                                        </p:cTn>
                                        <p:tgtEl>
                                          <p:spTgt spid="3074"/>
                                        </p:tgtEl>
                                        <p:attrNameLst>
                                          <p:attrName>style.visibility</p:attrName>
                                        </p:attrNameLst>
                                      </p:cBhvr>
                                      <p:to>
                                        <p:strVal val="visible"/>
                                      </p:to>
                                    </p:set>
                                    <p:animEffect transition="in" filter="randombar(horizontal)">
                                      <p:cBhvr>
                                        <p:cTn id="10"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5266928" cy="3384376"/>
          </a:xfrm>
        </p:spPr>
        <p:txBody>
          <a:bodyPr>
            <a:normAutofit fontScale="85000" lnSpcReduction="20000"/>
          </a:bodyPr>
          <a:lstStyle/>
          <a:p>
            <a:pPr marL="0" indent="0" algn="ctr">
              <a:buNone/>
            </a:pPr>
            <a:r>
              <a:rPr lang="es-CO" dirty="0" smtClean="0"/>
              <a:t>El </a:t>
            </a:r>
            <a:r>
              <a:rPr lang="es-CO" dirty="0"/>
              <a:t>Señor Jesús mismo es nuestro ejemplo de lo que significa someterse a la autoridad. Él se sometía no sólo a la autoridad directa de Dios sino también a sus autoridades delegadas. Se sometió a sus padres, a las autoridades del gobierno, pagó impuestos, y obedeció las leyes del país. </a:t>
            </a:r>
            <a:endParaRPr lang="es-CO" dirty="0" smtClean="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188640"/>
            <a:ext cx="2638425" cy="30243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283517" y="4001280"/>
            <a:ext cx="6264696" cy="2677656"/>
          </a:xfrm>
          <a:prstGeom prst="rect">
            <a:avLst/>
          </a:prstGeom>
        </p:spPr>
        <p:txBody>
          <a:bodyPr wrap="square">
            <a:spAutoFit/>
          </a:bodyPr>
          <a:lstStyle/>
          <a:p>
            <a:pPr algn="ctr"/>
            <a:r>
              <a:rPr lang="es-CO" sz="2800" dirty="0"/>
              <a:t>Durante toda Su vida, el Señor Jesús estuvo sujeto a autoridad. Nunca fue rebelde en ninguna ocasión. Verdaderamente vivió la vida bajo el principio de </a:t>
            </a:r>
            <a:r>
              <a:rPr lang="es-CO" sz="2800" dirty="0" smtClean="0"/>
              <a:t>obediencia. </a:t>
            </a:r>
          </a:p>
          <a:p>
            <a:pPr algn="ctr"/>
            <a:r>
              <a:rPr lang="es-CO" sz="2800" dirty="0" smtClean="0"/>
              <a:t>Lea </a:t>
            </a:r>
            <a:r>
              <a:rPr lang="es-CO" sz="2800" b="1" dirty="0" smtClean="0">
                <a:solidFill>
                  <a:srgbClr val="FF0000"/>
                </a:solidFill>
              </a:rPr>
              <a:t>(Luc.2:51; Juan 15:10)</a:t>
            </a:r>
            <a:endParaRPr lang="es-CO" sz="2800" b="1" dirty="0">
              <a:solidFill>
                <a:srgbClr val="FF0000"/>
              </a:solidFill>
            </a:endParaRPr>
          </a:p>
        </p:txBody>
      </p:sp>
    </p:spTree>
    <p:extLst>
      <p:ext uri="{BB962C8B-B14F-4D97-AF65-F5344CB8AC3E}">
        <p14:creationId xmlns:p14="http://schemas.microsoft.com/office/powerpoint/2010/main" val="89795082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832648"/>
          </a:xfrm>
        </p:spPr>
        <p:txBody>
          <a:bodyPr>
            <a:normAutofit fontScale="85000" lnSpcReduction="20000"/>
          </a:bodyPr>
          <a:lstStyle/>
          <a:p>
            <a:pPr marL="0" indent="0" algn="ctr">
              <a:buNone/>
            </a:pPr>
            <a:r>
              <a:rPr lang="es-CO" dirty="0"/>
              <a:t>Para agradar a Dios, la cosa más importante que podemos hacer es obedecerle. </a:t>
            </a:r>
            <a:r>
              <a:rPr lang="es-CO" dirty="0" smtClean="0"/>
              <a:t>Él mismo dijo: </a:t>
            </a:r>
          </a:p>
          <a:p>
            <a:pPr marL="0" indent="0" algn="ctr">
              <a:buNone/>
            </a:pPr>
            <a:r>
              <a:rPr lang="es-CO" dirty="0" smtClean="0"/>
              <a:t>«</a:t>
            </a:r>
            <a:r>
              <a:rPr lang="es-CO" dirty="0" smtClean="0">
                <a:latin typeface="Agency FB" pitchFamily="34" charset="0"/>
              </a:rPr>
              <a:t>Si me amias, guardad mis mandamientos</a:t>
            </a:r>
            <a:r>
              <a:rPr lang="es-CO" dirty="0" smtClean="0"/>
              <a:t>» </a:t>
            </a:r>
          </a:p>
          <a:p>
            <a:pPr marL="0" indent="0" algn="ctr">
              <a:buNone/>
            </a:pPr>
            <a:r>
              <a:rPr lang="es-CO" b="1" dirty="0" smtClean="0">
                <a:solidFill>
                  <a:srgbClr val="FF0000"/>
                </a:solidFill>
              </a:rPr>
              <a:t>(Juan 14:15)</a:t>
            </a:r>
            <a:r>
              <a:rPr lang="es-CO" dirty="0" smtClean="0"/>
              <a:t>.</a:t>
            </a:r>
          </a:p>
          <a:p>
            <a:pPr marL="0" indent="0" algn="ctr">
              <a:buNone/>
            </a:pPr>
            <a:r>
              <a:rPr lang="es-CO" dirty="0" smtClean="0"/>
              <a:t>Para </a:t>
            </a:r>
            <a:r>
              <a:rPr lang="es-CO" dirty="0"/>
              <a:t>ser totalmente obedientes al Señor debemos obedecer a Sus autoridades </a:t>
            </a:r>
            <a:r>
              <a:rPr lang="es-CO" dirty="0" smtClean="0"/>
              <a:t>delegadas, teniendo en cuenta que «</a:t>
            </a:r>
            <a:r>
              <a:rPr lang="es-CO" dirty="0" smtClean="0">
                <a:latin typeface="Agency FB" pitchFamily="34" charset="0"/>
              </a:rPr>
              <a:t>es menester obedecer a Dios antes que a los hombres».  </a:t>
            </a:r>
          </a:p>
          <a:p>
            <a:pPr marL="0" indent="0">
              <a:buNone/>
            </a:pPr>
            <a:endParaRPr lang="es-CO" dirty="0" smtClean="0"/>
          </a:p>
          <a:p>
            <a:pPr marL="0" indent="0" algn="ctr">
              <a:buNone/>
            </a:pPr>
            <a:r>
              <a:rPr lang="es-CO" dirty="0" smtClean="0"/>
              <a:t>El </a:t>
            </a:r>
            <a:r>
              <a:rPr lang="es-CO" dirty="0"/>
              <a:t>apóstol Pablo </a:t>
            </a:r>
            <a:r>
              <a:rPr lang="es-CO" dirty="0" smtClean="0"/>
              <a:t>dijo: «</a:t>
            </a:r>
            <a:r>
              <a:rPr lang="es-CO" dirty="0" smtClean="0">
                <a:latin typeface="Agency FB" pitchFamily="34" charset="0"/>
              </a:rPr>
              <a:t>Recuérdales </a:t>
            </a:r>
            <a:r>
              <a:rPr lang="es-CO" dirty="0">
                <a:latin typeface="Agency FB" pitchFamily="34" charset="0"/>
              </a:rPr>
              <a:t>que se sujeten a los gobernantes y autoridades, que obedezcan </a:t>
            </a:r>
            <a:r>
              <a:rPr lang="es-CO" dirty="0"/>
              <a:t>. . </a:t>
            </a:r>
            <a:r>
              <a:rPr lang="es-CO" dirty="0" smtClean="0"/>
              <a:t>.»</a:t>
            </a:r>
            <a:r>
              <a:rPr lang="es-CO" dirty="0"/>
              <a:t/>
            </a:r>
            <a:br>
              <a:rPr lang="es-CO" dirty="0"/>
            </a:br>
            <a:r>
              <a:rPr lang="es-CO" b="1" dirty="0">
                <a:solidFill>
                  <a:srgbClr val="FF0000"/>
                </a:solidFill>
              </a:rPr>
              <a:t>(Tito 3:1</a:t>
            </a:r>
            <a:r>
              <a:rPr lang="es-CO" b="1" dirty="0" smtClean="0">
                <a:solidFill>
                  <a:srgbClr val="FF0000"/>
                </a:solidFill>
              </a:rPr>
              <a:t>).</a:t>
            </a:r>
          </a:p>
          <a:p>
            <a:pPr marL="0" indent="0" algn="ctr">
              <a:buNone/>
            </a:pPr>
            <a:r>
              <a:rPr lang="es-CO" b="1" dirty="0" smtClean="0">
                <a:solidFill>
                  <a:srgbClr val="FF0000"/>
                </a:solidFill>
              </a:rPr>
              <a:t>Mi oración es que este tema sea una reflexión para cada uno de nosotros, que por encima de todo, siempre obedezcamos los Mandamientos de Dios. Amen. </a:t>
            </a:r>
          </a:p>
          <a:p>
            <a:pPr marL="0" indent="0" algn="ctr">
              <a:buNone/>
            </a:pPr>
            <a:r>
              <a:rPr lang="es-CO" sz="3800" b="1" dirty="0" smtClean="0"/>
              <a:t>No te olvides que Cristo viene pronto. Amen.</a:t>
            </a:r>
            <a:endParaRPr lang="es-CO" sz="3800" b="1" dirty="0"/>
          </a:p>
        </p:txBody>
      </p:sp>
    </p:spTree>
    <p:extLst>
      <p:ext uri="{BB962C8B-B14F-4D97-AF65-F5344CB8AC3E}">
        <p14:creationId xmlns:p14="http://schemas.microsoft.com/office/powerpoint/2010/main" val="404348870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ipe(down)">
                                      <p:cBhvr>
                                        <p:cTn id="7" dur="500"/>
                                        <p:tgtEl>
                                          <p:spTgt spid="3">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ipe(down)">
                                      <p:cBhvr>
                                        <p:cTn id="13" dur="500"/>
                                        <p:tgtEl>
                                          <p:spTgt spid="3">
                                            <p:txEl>
                                              <p:pRg st="6" end="6"/>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wipe(down)">
                                      <p:cBhvr>
                                        <p:cTn id="1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790</TotalTime>
  <Words>2222</Words>
  <Application>Microsoft Office PowerPoint</Application>
  <PresentationFormat>Presentación en pantalla (4:3)</PresentationFormat>
  <Paragraphs>136</Paragraphs>
  <Slides>33</Slides>
  <Notes>1</Notes>
  <HiddenSlides>0</HiddenSlides>
  <MMClips>0</MMClips>
  <ScaleCrop>false</ScaleCrop>
  <HeadingPairs>
    <vt:vector size="4" baseType="variant">
      <vt:variant>
        <vt:lpstr>Tema</vt:lpstr>
      </vt:variant>
      <vt:variant>
        <vt:i4>1</vt:i4>
      </vt:variant>
      <vt:variant>
        <vt:lpstr>Títulos de diapositiva</vt:lpstr>
      </vt:variant>
      <vt:variant>
        <vt:i4>33</vt:i4>
      </vt:variant>
    </vt:vector>
  </HeadingPairs>
  <TitlesOfParts>
    <vt:vector size="34" baseType="lpstr">
      <vt:lpstr>Tema de Office</vt:lpstr>
      <vt:lpstr>Presentación de PowerPoint</vt:lpstr>
      <vt:lpstr>Presentación de PowerPoint</vt:lpstr>
      <vt:lpstr>¿Quién es la autoridad suprema?</vt:lpstr>
      <vt:lpstr> ¿Qué es una Autoridad Delegada? </vt:lpstr>
      <vt:lpstr>Presentación de PowerPoint</vt:lpstr>
      <vt:lpstr>¿Cuáles son las cuatro clases Básicas de Autoridad en el mundo en que vivimos?</vt:lpstr>
      <vt:lpstr>Seguidamente Consideraremos cada una de estas cuatro clases de autoridad.</vt:lpstr>
      <vt:lpstr>Presentación de PowerPoint</vt:lpstr>
      <vt:lpstr>Presentación de PowerPoint</vt:lpstr>
      <vt:lpstr>Presentación de PowerPoint</vt:lpstr>
      <vt:lpstr>Presentación de PowerPoint</vt:lpstr>
      <vt:lpstr>¿Cuál es la responsabilidad del padre de familia?</vt:lpstr>
      <vt:lpstr>2°: DIOS DELEGA SU AUTORIDAD SOBRE EL GOBIERNO</vt:lpstr>
      <vt:lpstr>Presentación de PowerPoint</vt:lpstr>
      <vt:lpstr>Presentación de PowerPoint</vt:lpstr>
      <vt:lpstr>Presentación de PowerPoint</vt:lpstr>
      <vt:lpstr>3°: DIOS DELEGA SU AUTORIDAD SOBRE LA IGLESIA</vt:lpstr>
      <vt:lpstr>Presentación de PowerPoint</vt:lpstr>
      <vt:lpstr>4°: DIOS DELEGA SU AUTORIDAS SOBRE EL TRABAJO</vt:lpstr>
      <vt:lpstr>Presentación de PowerPoint</vt:lpstr>
      <vt:lpstr>Presentación de PowerPoint</vt:lpstr>
      <vt:lpstr>Presentación de PowerPoint</vt:lpstr>
      <vt:lpstr>Preguntas Sobre la Autoridad:  A todos los que han sido delegados</vt:lpstr>
      <vt:lpstr>Presentación de PowerPoint</vt:lpstr>
      <vt:lpstr>El siguiente comentario es Extraido del C. B. A. Sobre Efe.6.1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AUTORIDAD DE DIOS</dc:title>
  <dc:creator>FAMILIA FIERRO CH</dc:creator>
  <cp:lastModifiedBy>FAMILIA FIERRO CH</cp:lastModifiedBy>
  <cp:revision>125</cp:revision>
  <dcterms:created xsi:type="dcterms:W3CDTF">2013-05-02T14:26:54Z</dcterms:created>
  <dcterms:modified xsi:type="dcterms:W3CDTF">2014-08-09T12:55:17Z</dcterms:modified>
</cp:coreProperties>
</file>